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68" r:id="rId3"/>
    <p:sldId id="313" r:id="rId4"/>
    <p:sldId id="269" r:id="rId5"/>
    <p:sldId id="280" r:id="rId6"/>
    <p:sldId id="320" r:id="rId7"/>
    <p:sldId id="323" r:id="rId8"/>
    <p:sldId id="324" r:id="rId9"/>
    <p:sldId id="306" r:id="rId10"/>
    <p:sldId id="261" r:id="rId11"/>
    <p:sldId id="310" r:id="rId12"/>
    <p:sldId id="309" r:id="rId13"/>
    <p:sldId id="317" r:id="rId14"/>
    <p:sldId id="322" r:id="rId15"/>
    <p:sldId id="312" r:id="rId16"/>
    <p:sldId id="315" r:id="rId17"/>
    <p:sldId id="308" r:id="rId18"/>
    <p:sldId id="275" r:id="rId19"/>
    <p:sldId id="316" r:id="rId20"/>
    <p:sldId id="26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D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3477" autoAdjust="0"/>
  </p:normalViewPr>
  <p:slideViewPr>
    <p:cSldViewPr>
      <p:cViewPr varScale="1">
        <p:scale>
          <a:sx n="93" d="100"/>
          <a:sy n="93" d="100"/>
        </p:scale>
        <p:origin x="145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3072"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7D709E-6548-4254-8802-F2199985353F}" type="datetimeFigureOut">
              <a:rPr lang="en-US" smtClean="0"/>
              <a:pPr/>
              <a:t>6/9/2019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3B99BD-340C-4149-856D-5FBD2D89B5AD}" type="slidenum">
              <a:rPr lang="en-US" smtClean="0"/>
              <a:pPr/>
              <a:t>‹#›</a:t>
            </a:fld>
            <a:endParaRPr lang="en-US"/>
          </a:p>
        </p:txBody>
      </p:sp>
    </p:spTree>
    <p:extLst>
      <p:ext uri="{BB962C8B-B14F-4D97-AF65-F5344CB8AC3E}">
        <p14:creationId xmlns:p14="http://schemas.microsoft.com/office/powerpoint/2010/main" val="275693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0AC030-9A9C-407F-9C17-54040EAE17BC}" type="datetimeFigureOut">
              <a:rPr lang="en-US" smtClean="0"/>
              <a:pPr/>
              <a:t>6/9/2019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6E6232-A791-4357-86AC-8E86658C273C}" type="slidenum">
              <a:rPr lang="en-US" smtClean="0"/>
              <a:pPr/>
              <a:t>‹#›</a:t>
            </a:fld>
            <a:endParaRPr lang="en-US"/>
          </a:p>
        </p:txBody>
      </p:sp>
    </p:spTree>
    <p:extLst>
      <p:ext uri="{BB962C8B-B14F-4D97-AF65-F5344CB8AC3E}">
        <p14:creationId xmlns:p14="http://schemas.microsoft.com/office/powerpoint/2010/main" val="40172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infectious disease hospital in Malmo, Sweden deals with critical, life-threatening conditions. Evidence led them to admit patients directly from outdoors, entering rooms from the exterior open air balconies without passing through a hospital lobby.</a:t>
            </a:r>
          </a:p>
        </p:txBody>
      </p:sp>
      <p:sp>
        <p:nvSpPr>
          <p:cNvPr id="4" name="Slide Number Placeholder 3"/>
          <p:cNvSpPr>
            <a:spLocks noGrp="1"/>
          </p:cNvSpPr>
          <p:nvPr>
            <p:ph type="sldNum" sz="quarter" idx="5"/>
          </p:nvPr>
        </p:nvSpPr>
        <p:spPr/>
        <p:txBody>
          <a:bodyPr/>
          <a:lstStyle/>
          <a:p>
            <a:fld id="{A66E6232-A791-4357-86AC-8E86658C273C}" type="slidenum">
              <a:rPr lang="en-US" smtClean="0"/>
              <a:pPr/>
              <a:t>2</a:t>
            </a:fld>
            <a:endParaRPr lang="en-US"/>
          </a:p>
        </p:txBody>
      </p:sp>
    </p:spTree>
    <p:extLst>
      <p:ext uri="{BB962C8B-B14F-4D97-AF65-F5344CB8AC3E}">
        <p14:creationId xmlns:p14="http://schemas.microsoft.com/office/powerpoint/2010/main" val="312161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evidence-based design process does NOT rule out intuitive and aesthetic design decisions.</a:t>
            </a:r>
          </a:p>
        </p:txBody>
      </p:sp>
      <p:sp>
        <p:nvSpPr>
          <p:cNvPr id="4" name="Slide Number Placeholder 3"/>
          <p:cNvSpPr>
            <a:spLocks noGrp="1"/>
          </p:cNvSpPr>
          <p:nvPr>
            <p:ph type="sldNum" sz="quarter" idx="10"/>
          </p:nvPr>
        </p:nvSpPr>
        <p:spPr/>
        <p:txBody>
          <a:bodyPr/>
          <a:lstStyle/>
          <a:p>
            <a:fld id="{A66E6232-A791-4357-86AC-8E86658C273C}" type="slidenum">
              <a:rPr lang="en-US" smtClean="0"/>
              <a:pPr/>
              <a:t>11</a:t>
            </a:fld>
            <a:endParaRPr lang="en-US"/>
          </a:p>
        </p:txBody>
      </p:sp>
    </p:spTree>
    <p:extLst>
      <p:ext uri="{BB962C8B-B14F-4D97-AF65-F5344CB8AC3E}">
        <p14:creationId xmlns:p14="http://schemas.microsoft.com/office/powerpoint/2010/main" val="119867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Östra</a:t>
            </a:r>
            <a:r>
              <a:rPr lang="en-US" dirty="0"/>
              <a:t> psychiatry</a:t>
            </a:r>
            <a:r>
              <a:rPr lang="en-US" baseline="0" dirty="0"/>
              <a:t> ward </a:t>
            </a:r>
            <a:r>
              <a:rPr lang="en-US" dirty="0"/>
              <a:t>project was a separate part of a larger hospital. The residential behavioral health facility received</a:t>
            </a:r>
            <a:r>
              <a:rPr lang="en-US" baseline="0" dirty="0"/>
              <a:t> very positive recognition and awards. The designer, Stefan Lundin, declared most decisions were based on experience and intuition.</a:t>
            </a:r>
            <a:endParaRPr lang="en-US" dirty="0"/>
          </a:p>
        </p:txBody>
      </p:sp>
      <p:sp>
        <p:nvSpPr>
          <p:cNvPr id="4" name="Slide Number Placeholder 3"/>
          <p:cNvSpPr>
            <a:spLocks noGrp="1"/>
          </p:cNvSpPr>
          <p:nvPr>
            <p:ph type="sldNum" sz="quarter" idx="5"/>
          </p:nvPr>
        </p:nvSpPr>
        <p:spPr/>
        <p:txBody>
          <a:bodyPr/>
          <a:lstStyle/>
          <a:p>
            <a:fld id="{A66E6232-A791-4357-86AC-8E86658C273C}" type="slidenum">
              <a:rPr lang="en-US" smtClean="0"/>
              <a:pPr/>
              <a:t>12</a:t>
            </a:fld>
            <a:endParaRPr lang="en-US"/>
          </a:p>
        </p:txBody>
      </p:sp>
    </p:spTree>
    <p:extLst>
      <p:ext uri="{BB962C8B-B14F-4D97-AF65-F5344CB8AC3E}">
        <p14:creationId xmlns:p14="http://schemas.microsoft.com/office/powerpoint/2010/main" val="63548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Ulrich congratulated Lundin for using the known evidence-based concepts, yet Lundin arrived at them without knowledge of the evidence.</a:t>
            </a:r>
          </a:p>
        </p:txBody>
      </p:sp>
      <p:sp>
        <p:nvSpPr>
          <p:cNvPr id="4" name="Slide Number Placeholder 3"/>
          <p:cNvSpPr>
            <a:spLocks noGrp="1"/>
          </p:cNvSpPr>
          <p:nvPr>
            <p:ph type="sldNum" sz="quarter" idx="10"/>
          </p:nvPr>
        </p:nvSpPr>
        <p:spPr/>
        <p:txBody>
          <a:bodyPr/>
          <a:lstStyle/>
          <a:p>
            <a:fld id="{A66E6232-A791-4357-86AC-8E86658C273C}" type="slidenum">
              <a:rPr lang="en-US" smtClean="0"/>
              <a:pPr/>
              <a:t>13</a:t>
            </a:fld>
            <a:endParaRPr lang="en-US"/>
          </a:p>
        </p:txBody>
      </p:sp>
    </p:spTree>
    <p:extLst>
      <p:ext uri="{BB962C8B-B14F-4D97-AF65-F5344CB8AC3E}">
        <p14:creationId xmlns:p14="http://schemas.microsoft.com/office/powerpoint/2010/main" val="285597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project has aspects where Intuitive or evidence-based decisions may be made, but the vast majority of decisions are based on Best Practice</a:t>
            </a:r>
          </a:p>
        </p:txBody>
      </p:sp>
      <p:sp>
        <p:nvSpPr>
          <p:cNvPr id="4" name="Slide Number Placeholder 3"/>
          <p:cNvSpPr>
            <a:spLocks noGrp="1"/>
          </p:cNvSpPr>
          <p:nvPr>
            <p:ph type="sldNum" sz="quarter" idx="5"/>
          </p:nvPr>
        </p:nvSpPr>
        <p:spPr/>
        <p:txBody>
          <a:bodyPr/>
          <a:lstStyle/>
          <a:p>
            <a:fld id="{A66E6232-A791-4357-86AC-8E86658C273C}" type="slidenum">
              <a:rPr lang="en-US" smtClean="0"/>
              <a:pPr/>
              <a:t>15</a:t>
            </a:fld>
            <a:endParaRPr lang="en-US"/>
          </a:p>
        </p:txBody>
      </p:sp>
    </p:spTree>
    <p:extLst>
      <p:ext uri="{BB962C8B-B14F-4D97-AF65-F5344CB8AC3E}">
        <p14:creationId xmlns:p14="http://schemas.microsoft.com/office/powerpoint/2010/main" val="698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design decisions at Dublin Methodist were based on interpretation of evidence, yet numerous decisions about form and choice of materials were made on the basis of intuition and creativity.</a:t>
            </a:r>
          </a:p>
        </p:txBody>
      </p:sp>
      <p:sp>
        <p:nvSpPr>
          <p:cNvPr id="4" name="Slide Number Placeholder 3"/>
          <p:cNvSpPr>
            <a:spLocks noGrp="1"/>
          </p:cNvSpPr>
          <p:nvPr>
            <p:ph type="sldNum" sz="quarter" idx="5"/>
          </p:nvPr>
        </p:nvSpPr>
        <p:spPr/>
        <p:txBody>
          <a:bodyPr/>
          <a:lstStyle/>
          <a:p>
            <a:fld id="{A66E6232-A791-4357-86AC-8E86658C273C}" type="slidenum">
              <a:rPr lang="en-US" smtClean="0"/>
              <a:pPr/>
              <a:t>16</a:t>
            </a:fld>
            <a:endParaRPr lang="en-US"/>
          </a:p>
        </p:txBody>
      </p:sp>
    </p:spTree>
    <p:extLst>
      <p:ext uri="{BB962C8B-B14F-4D97-AF65-F5344CB8AC3E}">
        <p14:creationId xmlns:p14="http://schemas.microsoft.com/office/powerpoint/2010/main" val="424671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design concepts were based upon interpretation of evidence, and the building form and choice of materials were creative and intuitive, the majority of design decisions were based upon best practice.</a:t>
            </a:r>
          </a:p>
        </p:txBody>
      </p:sp>
      <p:sp>
        <p:nvSpPr>
          <p:cNvPr id="4" name="Slide Number Placeholder 3"/>
          <p:cNvSpPr>
            <a:spLocks noGrp="1"/>
          </p:cNvSpPr>
          <p:nvPr>
            <p:ph type="sldNum" sz="quarter" idx="5"/>
          </p:nvPr>
        </p:nvSpPr>
        <p:spPr/>
        <p:txBody>
          <a:bodyPr/>
          <a:lstStyle/>
          <a:p>
            <a:fld id="{A66E6232-A791-4357-86AC-8E86658C273C}" type="slidenum">
              <a:rPr lang="en-US" smtClean="0"/>
              <a:pPr/>
              <a:t>17</a:t>
            </a:fld>
            <a:endParaRPr lang="en-US"/>
          </a:p>
        </p:txBody>
      </p:sp>
    </p:spTree>
    <p:extLst>
      <p:ext uri="{BB962C8B-B14F-4D97-AF65-F5344CB8AC3E}">
        <p14:creationId xmlns:p14="http://schemas.microsoft.com/office/powerpoint/2010/main" val="349305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 believes creativity is required in all four quadrants. Involving the client in dialogue is a way to avoid the arbitrary.</a:t>
            </a:r>
          </a:p>
        </p:txBody>
      </p:sp>
      <p:sp>
        <p:nvSpPr>
          <p:cNvPr id="4" name="Slide Number Placeholder 3"/>
          <p:cNvSpPr>
            <a:spLocks noGrp="1"/>
          </p:cNvSpPr>
          <p:nvPr>
            <p:ph type="sldNum" sz="quarter" idx="10"/>
          </p:nvPr>
        </p:nvSpPr>
        <p:spPr/>
        <p:txBody>
          <a:bodyPr/>
          <a:lstStyle/>
          <a:p>
            <a:fld id="{A66E6232-A791-4357-86AC-8E86658C273C}" type="slidenum">
              <a:rPr lang="en-US" smtClean="0"/>
              <a:pPr/>
              <a:t>18</a:t>
            </a:fld>
            <a:endParaRPr lang="en-US"/>
          </a:p>
        </p:txBody>
      </p:sp>
    </p:spTree>
    <p:extLst>
      <p:ext uri="{BB962C8B-B14F-4D97-AF65-F5344CB8AC3E}">
        <p14:creationId xmlns:p14="http://schemas.microsoft.com/office/powerpoint/2010/main" val="119871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68E0F-3B5E-4094-9945-4A8B5D591ED5}" type="slidenum">
              <a:rPr lang="en-US" smtClean="0"/>
              <a:pPr/>
              <a:t>20</a:t>
            </a:fld>
            <a:endParaRPr lang="en-US"/>
          </a:p>
        </p:txBody>
      </p:sp>
    </p:spTree>
    <p:extLst>
      <p:ext uri="{BB962C8B-B14F-4D97-AF65-F5344CB8AC3E}">
        <p14:creationId xmlns:p14="http://schemas.microsoft.com/office/powerpoint/2010/main" val="231308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 room is an evidence-based design that protects others from the infectious organisms with a pair of anterooms, air pressure controls, and a macerator in the toilet.</a:t>
            </a:r>
          </a:p>
        </p:txBody>
      </p:sp>
      <p:sp>
        <p:nvSpPr>
          <p:cNvPr id="4" name="Slide Number Placeholder 3"/>
          <p:cNvSpPr>
            <a:spLocks noGrp="1"/>
          </p:cNvSpPr>
          <p:nvPr>
            <p:ph type="sldNum" sz="quarter" idx="5"/>
          </p:nvPr>
        </p:nvSpPr>
        <p:spPr/>
        <p:txBody>
          <a:bodyPr/>
          <a:lstStyle/>
          <a:p>
            <a:fld id="{A66E6232-A791-4357-86AC-8E86658C273C}" type="slidenum">
              <a:rPr lang="en-US" smtClean="0"/>
              <a:pPr/>
              <a:t>3</a:t>
            </a:fld>
            <a:endParaRPr lang="en-US"/>
          </a:p>
        </p:txBody>
      </p:sp>
    </p:spTree>
    <p:extLst>
      <p:ext uri="{BB962C8B-B14F-4D97-AF65-F5344CB8AC3E}">
        <p14:creationId xmlns:p14="http://schemas.microsoft.com/office/powerpoint/2010/main" val="427573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design uses evidence to protect patients &amp; staff from infection, the building form and choice of colors are intuitive and aesthetic. The building is a nice mix of evidence-based and intuitive design decisions.</a:t>
            </a:r>
            <a:r>
              <a:rPr lang="en-US" dirty="0">
                <a:solidFill>
                  <a:srgbClr val="FF0000"/>
                </a:solidFill>
              </a:rPr>
              <a:t> Evidence and intuitive architecture are ‘walking hand-in-hand’ here.</a:t>
            </a:r>
          </a:p>
        </p:txBody>
      </p:sp>
      <p:sp>
        <p:nvSpPr>
          <p:cNvPr id="4" name="Slide Number Placeholder 3"/>
          <p:cNvSpPr>
            <a:spLocks noGrp="1"/>
          </p:cNvSpPr>
          <p:nvPr>
            <p:ph type="sldNum" sz="quarter" idx="5"/>
          </p:nvPr>
        </p:nvSpPr>
        <p:spPr/>
        <p:txBody>
          <a:bodyPr/>
          <a:lstStyle/>
          <a:p>
            <a:fld id="{A66E6232-A791-4357-86AC-8E86658C273C}" type="slidenum">
              <a:rPr lang="en-US" smtClean="0"/>
              <a:pPr/>
              <a:t>4</a:t>
            </a:fld>
            <a:endParaRPr lang="en-US"/>
          </a:p>
        </p:txBody>
      </p:sp>
    </p:spTree>
    <p:extLst>
      <p:ext uri="{BB962C8B-B14F-4D97-AF65-F5344CB8AC3E}">
        <p14:creationId xmlns:p14="http://schemas.microsoft.com/office/powerpoint/2010/main" val="318462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 the 1980s architects took note of research connecting design to clinical outcomes, through the work of pioneers like Roger Ulrich, and by the 1990s the medical field was developing</a:t>
            </a:r>
            <a:r>
              <a:rPr lang="sv-SE" baseline="0" dirty="0"/>
              <a:t> the concept of evidence-based medicine. Evidence-based design soon followed as an analogous concept tying design to clinical outcomes.</a:t>
            </a:r>
            <a:endParaRPr lang="sv-SE" dirty="0"/>
          </a:p>
        </p:txBody>
      </p:sp>
      <p:sp>
        <p:nvSpPr>
          <p:cNvPr id="4" name="Slide Number Placeholder 3"/>
          <p:cNvSpPr>
            <a:spLocks noGrp="1"/>
          </p:cNvSpPr>
          <p:nvPr>
            <p:ph type="sldNum" sz="quarter" idx="5"/>
          </p:nvPr>
        </p:nvSpPr>
        <p:spPr/>
        <p:txBody>
          <a:bodyPr/>
          <a:lstStyle/>
          <a:p>
            <a:fld id="{A66E6232-A791-4357-86AC-8E86658C273C}" type="slidenum">
              <a:rPr lang="en-US" smtClean="0"/>
              <a:pPr/>
              <a:t>5</a:t>
            </a:fld>
            <a:endParaRPr lang="en-US"/>
          </a:p>
        </p:txBody>
      </p:sp>
    </p:spTree>
    <p:extLst>
      <p:ext uri="{BB962C8B-B14F-4D97-AF65-F5344CB8AC3E}">
        <p14:creationId xmlns:p14="http://schemas.microsoft.com/office/powerpoint/2010/main" val="110664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Hamilton has long advocated for the rigor of evidence-based design decisions, Lundin has explored the role of the designer’s intuition. Both are needed, and the majority of design decisions will still be made on the basis of consensus-based best practice.</a:t>
            </a:r>
          </a:p>
        </p:txBody>
      </p:sp>
      <p:sp>
        <p:nvSpPr>
          <p:cNvPr id="4" name="Slide Number Placeholder 3"/>
          <p:cNvSpPr>
            <a:spLocks noGrp="1"/>
          </p:cNvSpPr>
          <p:nvPr>
            <p:ph type="sldNum" sz="quarter" idx="5"/>
          </p:nvPr>
        </p:nvSpPr>
        <p:spPr/>
        <p:txBody>
          <a:bodyPr/>
          <a:lstStyle/>
          <a:p>
            <a:fld id="{A66E6232-A791-4357-86AC-8E86658C273C}" type="slidenum">
              <a:rPr lang="en-US" smtClean="0"/>
              <a:pPr/>
              <a:t>6</a:t>
            </a:fld>
            <a:endParaRPr lang="en-US"/>
          </a:p>
        </p:txBody>
      </p:sp>
    </p:spTree>
    <p:extLst>
      <p:ext uri="{BB962C8B-B14F-4D97-AF65-F5344CB8AC3E}">
        <p14:creationId xmlns:p14="http://schemas.microsoft.com/office/powerpoint/2010/main" val="173721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Hamilton has long advocated for the rigor of evidence-based design decisions, Lundin has explored the role of the designer’s intuition. Both are needed, and the majority of design decisions will still be made on the basis of consensus-based best practice.</a:t>
            </a:r>
          </a:p>
        </p:txBody>
      </p:sp>
      <p:sp>
        <p:nvSpPr>
          <p:cNvPr id="4" name="Slide Number Placeholder 3"/>
          <p:cNvSpPr>
            <a:spLocks noGrp="1"/>
          </p:cNvSpPr>
          <p:nvPr>
            <p:ph type="sldNum" sz="quarter" idx="5"/>
          </p:nvPr>
        </p:nvSpPr>
        <p:spPr/>
        <p:txBody>
          <a:bodyPr/>
          <a:lstStyle/>
          <a:p>
            <a:fld id="{A66E6232-A791-4357-86AC-8E86658C273C}" type="slidenum">
              <a:rPr lang="en-US" smtClean="0"/>
              <a:pPr/>
              <a:t>7</a:t>
            </a:fld>
            <a:endParaRPr lang="en-US"/>
          </a:p>
        </p:txBody>
      </p:sp>
    </p:spTree>
    <p:extLst>
      <p:ext uri="{BB962C8B-B14F-4D97-AF65-F5344CB8AC3E}">
        <p14:creationId xmlns:p14="http://schemas.microsoft.com/office/powerpoint/2010/main" val="218706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Hamilton has long advocated for the rigor of evidence-based design decisions, Lundin has explored the role of the designer’s intuition. Both are needed, and the majority of design decisions will still be made on the basis of consensus-based best practice.</a:t>
            </a:r>
          </a:p>
        </p:txBody>
      </p:sp>
      <p:sp>
        <p:nvSpPr>
          <p:cNvPr id="4" name="Slide Number Placeholder 3"/>
          <p:cNvSpPr>
            <a:spLocks noGrp="1"/>
          </p:cNvSpPr>
          <p:nvPr>
            <p:ph type="sldNum" sz="quarter" idx="5"/>
          </p:nvPr>
        </p:nvSpPr>
        <p:spPr/>
        <p:txBody>
          <a:bodyPr/>
          <a:lstStyle/>
          <a:p>
            <a:fld id="{A66E6232-A791-4357-86AC-8E86658C273C}" type="slidenum">
              <a:rPr lang="en-US" smtClean="0"/>
              <a:pPr/>
              <a:t>8</a:t>
            </a:fld>
            <a:endParaRPr lang="en-US"/>
          </a:p>
        </p:txBody>
      </p:sp>
    </p:spTree>
    <p:extLst>
      <p:ext uri="{BB962C8B-B14F-4D97-AF65-F5344CB8AC3E}">
        <p14:creationId xmlns:p14="http://schemas.microsoft.com/office/powerpoint/2010/main" val="157611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see a conflict between evidence and intuition, but both are valid. Intuition is based upon tacit knowledge and experience. The problem is arbitrary, subjective, and uniformed design decisions.</a:t>
            </a:r>
          </a:p>
        </p:txBody>
      </p:sp>
      <p:sp>
        <p:nvSpPr>
          <p:cNvPr id="4" name="Slide Number Placeholder 3"/>
          <p:cNvSpPr>
            <a:spLocks noGrp="1"/>
          </p:cNvSpPr>
          <p:nvPr>
            <p:ph type="sldNum" sz="quarter" idx="10"/>
          </p:nvPr>
        </p:nvSpPr>
        <p:spPr/>
        <p:txBody>
          <a:bodyPr/>
          <a:lstStyle/>
          <a:p>
            <a:fld id="{A66E6232-A791-4357-86AC-8E86658C273C}" type="slidenum">
              <a:rPr lang="en-US" smtClean="0"/>
              <a:pPr/>
              <a:t>9</a:t>
            </a:fld>
            <a:endParaRPr lang="en-US"/>
          </a:p>
        </p:txBody>
      </p:sp>
    </p:spTree>
    <p:extLst>
      <p:ext uri="{BB962C8B-B14F-4D97-AF65-F5344CB8AC3E}">
        <p14:creationId xmlns:p14="http://schemas.microsoft.com/office/powerpoint/2010/main" val="76941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number of design decisions on a project may need to involve a search for relevant evidence, and its interpretation</a:t>
            </a:r>
            <a:r>
              <a:rPr lang="en-US" baseline="0" dirty="0"/>
              <a:t> to develop design concepts. The outcomes associated with implemented concepts should be measured, and the results shared to advance the field.</a:t>
            </a:r>
            <a:endParaRPr lang="en-US" dirty="0"/>
          </a:p>
        </p:txBody>
      </p:sp>
      <p:sp>
        <p:nvSpPr>
          <p:cNvPr id="4" name="Slide Number Placeholder 3"/>
          <p:cNvSpPr>
            <a:spLocks noGrp="1"/>
          </p:cNvSpPr>
          <p:nvPr>
            <p:ph type="sldNum" sz="quarter" idx="10"/>
          </p:nvPr>
        </p:nvSpPr>
        <p:spPr/>
        <p:txBody>
          <a:bodyPr/>
          <a:lstStyle/>
          <a:p>
            <a:fld id="{A66E6232-A791-4357-86AC-8E86658C273C}" type="slidenum">
              <a:rPr lang="en-US" smtClean="0"/>
              <a:pPr/>
              <a:t>10</a:t>
            </a:fld>
            <a:endParaRPr lang="en-US"/>
          </a:p>
        </p:txBody>
      </p:sp>
    </p:spTree>
    <p:extLst>
      <p:ext uri="{BB962C8B-B14F-4D97-AF65-F5344CB8AC3E}">
        <p14:creationId xmlns:p14="http://schemas.microsoft.com/office/powerpoint/2010/main" val="283793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6388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5844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9896746-F1F2-4B0C-ACD1-C65C461CA5C3}" type="datetimeFigureOut">
              <a:rPr lang="en-US" smtClean="0"/>
              <a:pPr/>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D211-A63E-429C-A859-F56D1899BDAF}" type="slidenum">
              <a:rPr lang="en-US" smtClean="0"/>
              <a:pPr/>
              <a:t>‹#›</a:t>
            </a:fld>
            <a:endParaRPr lang="en-US"/>
          </a:p>
        </p:txBody>
      </p:sp>
      <p:sp>
        <p:nvSpPr>
          <p:cNvPr id="10" name="Rectangle 9"/>
          <p:cNvSpPr/>
          <p:nvPr/>
        </p:nvSpPr>
        <p:spPr bwMode="invGray">
          <a:xfrm>
            <a:off x="0" y="5593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896746-F1F2-4B0C-ACD1-C65C461CA5C3}" type="datetimeFigureOut">
              <a:rPr lang="en-US" smtClean="0"/>
              <a:pPr/>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896746-F1F2-4B0C-ACD1-C65C461CA5C3}" type="datetimeFigureOut">
              <a:rPr lang="en-US" smtClean="0"/>
              <a:pPr/>
              <a:t>6/9/2019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3695"/>
            <a:ext cx="9144000" cy="6744305"/>
          </a:xfrm>
          <a:prstGeom prst="rect">
            <a:avLst/>
          </a:prstGeom>
        </p:spPr>
      </p:pic>
      <p:pic>
        <p:nvPicPr>
          <p:cNvPr id="23" name="Afbeelding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12589" y="6424715"/>
            <a:ext cx="566763" cy="339435"/>
          </a:xfrm>
          <a:prstGeom prst="rect">
            <a:avLst/>
          </a:prstGeom>
        </p:spPr>
      </p:pic>
      <p:sp>
        <p:nvSpPr>
          <p:cNvPr id="25" name="Tekstvak 24"/>
          <p:cNvSpPr txBox="1"/>
          <p:nvPr userDrawn="1"/>
        </p:nvSpPr>
        <p:spPr>
          <a:xfrm>
            <a:off x="256649" y="6341704"/>
            <a:ext cx="7069898" cy="507831"/>
          </a:xfrm>
          <a:prstGeom prst="rect">
            <a:avLst/>
          </a:prstGeom>
          <a:noFill/>
        </p:spPr>
        <p:txBody>
          <a:bodyPr wrap="square" rtlCol="0">
            <a:spAutoFit/>
          </a:bodyPr>
          <a:lstStyle/>
          <a:p>
            <a:r>
              <a:rPr lang="nl-NL" sz="1000" kern="1200" dirty="0" err="1">
                <a:solidFill>
                  <a:srgbClr val="0C2074"/>
                </a:solidFill>
                <a:effectLst/>
                <a:latin typeface="Trebuchet MS" panose="020B0603020202020204" pitchFamily="34" charset="0"/>
                <a:ea typeface="+mn-ea"/>
                <a:cs typeface="+mn-cs"/>
              </a:rPr>
              <a:t>Academic</a:t>
            </a:r>
            <a:r>
              <a:rPr lang="nl-NL" sz="1000" kern="1200" dirty="0">
                <a:solidFill>
                  <a:srgbClr val="0C2074"/>
                </a:solidFill>
                <a:effectLst/>
                <a:latin typeface="Trebuchet MS" panose="020B0603020202020204" pitchFamily="34" charset="0"/>
                <a:ea typeface="+mn-ea"/>
                <a:cs typeface="+mn-cs"/>
              </a:rPr>
              <a:t> </a:t>
            </a:r>
            <a:r>
              <a:rPr lang="nl-NL" sz="1000" kern="1200" dirty="0" err="1">
                <a:solidFill>
                  <a:srgbClr val="0C2074"/>
                </a:solidFill>
                <a:effectLst/>
                <a:latin typeface="Trebuchet MS" panose="020B0603020202020204" pitchFamily="34" charset="0"/>
                <a:ea typeface="+mn-ea"/>
                <a:cs typeface="+mn-cs"/>
              </a:rPr>
              <a:t>Hospital</a:t>
            </a:r>
            <a:r>
              <a:rPr lang="nl-NL" sz="1000" kern="1200" dirty="0">
                <a:solidFill>
                  <a:srgbClr val="0C2074"/>
                </a:solidFill>
                <a:effectLst/>
                <a:latin typeface="Trebuchet MS" panose="020B0603020202020204" pitchFamily="34" charset="0"/>
                <a:ea typeface="+mn-ea"/>
                <a:cs typeface="+mn-cs"/>
              </a:rPr>
              <a:t> </a:t>
            </a:r>
            <a:r>
              <a:rPr lang="nl-NL" sz="1000" kern="1200" dirty="0" err="1">
                <a:solidFill>
                  <a:srgbClr val="0C2074"/>
                </a:solidFill>
                <a:effectLst/>
                <a:latin typeface="Trebuchet MS" panose="020B0603020202020204" pitchFamily="34" charset="0"/>
                <a:ea typeface="+mn-ea"/>
                <a:cs typeface="+mn-cs"/>
              </a:rPr>
              <a:t>Build</a:t>
            </a:r>
            <a:endParaRPr lang="nl-NL" sz="1000" kern="1200" dirty="0">
              <a:solidFill>
                <a:srgbClr val="0C2074"/>
              </a:solidFill>
              <a:effectLst/>
              <a:latin typeface="Trebuchet MS" panose="020B0603020202020204" pitchFamily="34" charset="0"/>
              <a:ea typeface="+mn-ea"/>
              <a:cs typeface="+mn-cs"/>
            </a:endParaRPr>
          </a:p>
          <a:p>
            <a:r>
              <a:rPr lang="nl-NL" sz="1600" kern="1200" dirty="0" err="1">
                <a:solidFill>
                  <a:srgbClr val="0C2074"/>
                </a:solidFill>
                <a:effectLst/>
                <a:latin typeface="Trebuchet MS" panose="020B0603020202020204" pitchFamily="34" charset="0"/>
                <a:ea typeface="+mn-ea"/>
                <a:cs typeface="+mn-cs"/>
              </a:rPr>
              <a:t>Lessons</a:t>
            </a:r>
            <a:r>
              <a:rPr lang="nl-NL" sz="1600" kern="1200" dirty="0">
                <a:solidFill>
                  <a:srgbClr val="0C2074"/>
                </a:solidFill>
                <a:effectLst/>
                <a:latin typeface="Trebuchet MS" panose="020B0603020202020204" pitchFamily="34" charset="0"/>
                <a:ea typeface="+mn-ea"/>
                <a:cs typeface="+mn-cs"/>
              </a:rPr>
              <a:t> </a:t>
            </a:r>
            <a:r>
              <a:rPr lang="nl-NL" sz="1600" kern="1200" dirty="0" err="1">
                <a:solidFill>
                  <a:srgbClr val="0C2074"/>
                </a:solidFill>
                <a:effectLst/>
                <a:latin typeface="Trebuchet MS" panose="020B0603020202020204" pitchFamily="34" charset="0"/>
                <a:ea typeface="+mn-ea"/>
                <a:cs typeface="+mn-cs"/>
              </a:rPr>
              <a:t>learned</a:t>
            </a:r>
            <a:r>
              <a:rPr lang="nl-NL" sz="1600" kern="1200" dirty="0">
                <a:solidFill>
                  <a:srgbClr val="0C2074"/>
                </a:solidFill>
                <a:effectLst/>
                <a:latin typeface="Trebuchet MS" panose="020B0603020202020204" pitchFamily="34" charset="0"/>
                <a:ea typeface="+mn-ea"/>
                <a:cs typeface="+mn-cs"/>
              </a:rPr>
              <a:t> on </a:t>
            </a:r>
            <a:r>
              <a:rPr lang="nl-NL" sz="1600" kern="1200" dirty="0" err="1">
                <a:solidFill>
                  <a:srgbClr val="0C2074"/>
                </a:solidFill>
                <a:effectLst/>
                <a:latin typeface="Trebuchet MS" panose="020B0603020202020204" pitchFamily="34" charset="0"/>
                <a:ea typeface="+mn-ea"/>
                <a:cs typeface="+mn-cs"/>
              </a:rPr>
              <a:t>innovative</a:t>
            </a:r>
            <a:r>
              <a:rPr lang="nl-NL" sz="1600" kern="1200" dirty="0">
                <a:solidFill>
                  <a:srgbClr val="0C2074"/>
                </a:solidFill>
                <a:effectLst/>
                <a:latin typeface="Trebuchet MS" panose="020B0603020202020204" pitchFamily="34" charset="0"/>
                <a:ea typeface="+mn-ea"/>
                <a:cs typeface="+mn-cs"/>
              </a:rPr>
              <a:t> design </a:t>
            </a:r>
            <a:r>
              <a:rPr lang="nl-NL" sz="1600" kern="1200" dirty="0" err="1">
                <a:solidFill>
                  <a:srgbClr val="0C2074"/>
                </a:solidFill>
                <a:effectLst/>
                <a:latin typeface="Trebuchet MS" panose="020B0603020202020204" pitchFamily="34" charset="0"/>
                <a:ea typeface="+mn-ea"/>
                <a:cs typeface="+mn-cs"/>
              </a:rPr>
              <a:t>concepts</a:t>
            </a:r>
            <a:r>
              <a:rPr lang="nl-NL" sz="1600" kern="1200" dirty="0">
                <a:solidFill>
                  <a:srgbClr val="0C2074"/>
                </a:solidFill>
                <a:effectLst/>
                <a:latin typeface="Trebuchet MS" panose="020B0603020202020204" pitchFamily="34" charset="0"/>
                <a:ea typeface="+mn-ea"/>
                <a:cs typeface="+mn-cs"/>
              </a:rPr>
              <a:t> </a:t>
            </a:r>
            <a:r>
              <a:rPr lang="nl-NL" sz="1600" kern="1200" dirty="0" err="1">
                <a:solidFill>
                  <a:srgbClr val="0C2074"/>
                </a:solidFill>
                <a:effectLst/>
                <a:latin typeface="Trebuchet MS" panose="020B0603020202020204" pitchFamily="34" charset="0"/>
                <a:ea typeface="+mn-ea"/>
                <a:cs typeface="+mn-cs"/>
              </a:rPr>
              <a:t>and</a:t>
            </a:r>
            <a:r>
              <a:rPr lang="nl-NL" sz="1600" kern="1200" dirty="0">
                <a:solidFill>
                  <a:srgbClr val="0C2074"/>
                </a:solidFill>
                <a:effectLst/>
                <a:latin typeface="Trebuchet MS" panose="020B0603020202020204" pitchFamily="34" charset="0"/>
                <a:ea typeface="+mn-ea"/>
                <a:cs typeface="+mn-cs"/>
              </a:rPr>
              <a:t> project management</a:t>
            </a:r>
            <a:endParaRPr lang="nl-NL" sz="1600" b="1" dirty="0">
              <a:solidFill>
                <a:srgbClr val="0C2074"/>
              </a:solidFill>
              <a:latin typeface="Trebuchet MS" panose="020B0603020202020204" pitchFamily="34" charset="0"/>
            </a:endParaRPr>
          </a:p>
        </p:txBody>
      </p:sp>
      <p:pic>
        <p:nvPicPr>
          <p:cNvPr id="2050" name="Picture 2" descr="H:\Pub-prm\04. EGM intern\3. Huisstijl\Logo's\Logo extern\Erasmus\2kleurenopwit.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8172400" y="6442372"/>
            <a:ext cx="853550" cy="33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7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896746-F1F2-4B0C-ACD1-C65C461CA5C3}" type="datetimeFigureOut">
              <a:rPr lang="en-US" smtClean="0"/>
              <a:pPr/>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896746-F1F2-4B0C-ACD1-C65C461CA5C3}" type="datetimeFigureOut">
              <a:rPr lang="en-US" smtClean="0"/>
              <a:pPr/>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D211-A63E-429C-A859-F56D1899BD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896746-F1F2-4B0C-ACD1-C65C461CA5C3}" type="datetimeFigureOut">
              <a:rPr lang="en-US" smtClean="0"/>
              <a:pPr/>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896746-F1F2-4B0C-ACD1-C65C461CA5C3}" type="datetimeFigureOut">
              <a:rPr lang="en-US" smtClean="0"/>
              <a:pPr/>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896746-F1F2-4B0C-ACD1-C65C461CA5C3}" type="datetimeFigureOut">
              <a:rPr lang="en-US" smtClean="0"/>
              <a:pPr/>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96746-F1F2-4B0C-ACD1-C65C461CA5C3}" type="datetimeFigureOut">
              <a:rPr lang="en-US" smtClean="0"/>
              <a:pPr/>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FD211-A63E-429C-A859-F56D1899BD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9896746-F1F2-4B0C-ACD1-C65C461CA5C3}" type="datetimeFigureOut">
              <a:rPr lang="en-US" smtClean="0"/>
              <a:pPr/>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D211-A63E-429C-A859-F56D1899BDA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9896746-F1F2-4B0C-ACD1-C65C461CA5C3}" type="datetimeFigureOut">
              <a:rPr lang="en-US" smtClean="0"/>
              <a:pPr/>
              <a:t>6/9/2019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67FD211-A63E-429C-A859-F56D1899BD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896746-F1F2-4B0C-ACD1-C65C461CA5C3}" type="datetimeFigureOut">
              <a:rPr lang="en-US" smtClean="0"/>
              <a:pPr/>
              <a:t>6/9/2019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67FD211-A63E-429C-A859-F56D1899BD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145" y="2514600"/>
            <a:ext cx="8077200" cy="2590800"/>
          </a:xfrm>
        </p:spPr>
        <p:txBody>
          <a:bodyPr>
            <a:normAutofit/>
          </a:bodyPr>
          <a:lstStyle/>
          <a:p>
            <a:r>
              <a:rPr lang="en-US" sz="4800" b="0" i="1" dirty="0"/>
              <a:t>The Role of Intuition in Evidence-Based Design</a:t>
            </a:r>
            <a:br>
              <a:rPr lang="en-US" sz="4800" b="0" i="1" dirty="0"/>
            </a:br>
            <a:r>
              <a:rPr lang="en-US" sz="4800" b="0" i="1" dirty="0"/>
              <a:t/>
            </a:r>
            <a:br>
              <a:rPr lang="en-US" sz="4800" b="0" i="1" dirty="0"/>
            </a:br>
            <a:r>
              <a:rPr lang="en-US" sz="2200" b="0" i="1" dirty="0">
                <a:solidFill>
                  <a:srgbClr val="FFD743"/>
                </a:solidFill>
              </a:rPr>
              <a:t>European Healthcare Design Conference,</a:t>
            </a:r>
            <a:r>
              <a:rPr lang="en-US" sz="2200" b="0" dirty="0">
                <a:solidFill>
                  <a:srgbClr val="FFD743"/>
                </a:solidFill>
              </a:rPr>
              <a:t> 17-</a:t>
            </a:r>
            <a:r>
              <a:rPr lang="en-US" sz="2400" b="0" dirty="0">
                <a:solidFill>
                  <a:srgbClr val="FFD743"/>
                </a:solidFill>
              </a:rPr>
              <a:t>19 June 2019, </a:t>
            </a:r>
            <a:r>
              <a:rPr lang="en-US" sz="2200" b="0" i="1" dirty="0">
                <a:solidFill>
                  <a:srgbClr val="FFD743"/>
                </a:solidFill>
              </a:rPr>
              <a:t>London</a:t>
            </a:r>
          </a:p>
        </p:txBody>
      </p:sp>
      <p:sp>
        <p:nvSpPr>
          <p:cNvPr id="4" name="TextBox 3"/>
          <p:cNvSpPr txBox="1"/>
          <p:nvPr/>
        </p:nvSpPr>
        <p:spPr>
          <a:xfrm>
            <a:off x="733145" y="5867400"/>
            <a:ext cx="6407588" cy="707886"/>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D. Kirk Hamilton</a:t>
            </a:r>
            <a:r>
              <a:rPr lang="en-US" dirty="0">
                <a:effectLst>
                  <a:outerShdw blurRad="38100" dist="38100" dir="2700000" algn="tl">
                    <a:srgbClr val="000000">
                      <a:alpha val="43137"/>
                    </a:srgbClr>
                  </a:outerShdw>
                </a:effectLst>
              </a:rPr>
              <a:t>, Beale Professor, Texas A&amp;M University, USA </a:t>
            </a:r>
          </a:p>
          <a:p>
            <a:r>
              <a:rPr lang="en-US" sz="2000" b="1" dirty="0">
                <a:effectLst>
                  <a:outerShdw blurRad="38100" dist="38100" dir="2700000" algn="tl">
                    <a:srgbClr val="000000">
                      <a:alpha val="43137"/>
                    </a:srgbClr>
                  </a:outerShdw>
                </a:effectLst>
              </a:rPr>
              <a:t>Stefan Lundin</a:t>
            </a:r>
            <a:r>
              <a:rPr lang="en-US" dirty="0">
                <a:effectLst>
                  <a:outerShdw blurRad="38100" dist="38100" dir="2700000" algn="tl">
                    <a:srgbClr val="000000">
                      <a:alpha val="43137"/>
                    </a:srgbClr>
                  </a:outerShdw>
                </a:effectLst>
              </a:rPr>
              <a:t>, Architect and Partner, White Arkitekter, Sweden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US" sz="4400" i="1" dirty="0"/>
              <a:t>What Is Increased Rigor in Design?</a:t>
            </a:r>
          </a:p>
        </p:txBody>
      </p:sp>
      <p:sp>
        <p:nvSpPr>
          <p:cNvPr id="34819" name="Rectangle 3"/>
          <p:cNvSpPr>
            <a:spLocks noGrp="1" noChangeArrowheads="1"/>
          </p:cNvSpPr>
          <p:nvPr>
            <p:ph type="body" idx="1"/>
          </p:nvPr>
        </p:nvSpPr>
        <p:spPr bwMode="auto">
          <a:xfrm>
            <a:off x="990600" y="2057400"/>
            <a:ext cx="7391400" cy="41148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a:buFontTx/>
              <a:buChar char="•"/>
            </a:pPr>
            <a:r>
              <a:rPr lang="en-US" dirty="0"/>
              <a:t>Serious search for relevant evidence</a:t>
            </a:r>
          </a:p>
          <a:p>
            <a:pPr>
              <a:buFontTx/>
              <a:buChar char="•"/>
            </a:pPr>
            <a:r>
              <a:rPr lang="en-US" b="1" dirty="0"/>
              <a:t>Chain of logic</a:t>
            </a:r>
            <a:r>
              <a:rPr lang="en-US" dirty="0"/>
              <a:t>: evidence to design concept</a:t>
            </a:r>
          </a:p>
          <a:p>
            <a:pPr lvl="1">
              <a:buFont typeface="Symbol" pitchFamily="18" charset="2"/>
              <a:buChar char="-"/>
            </a:pPr>
            <a:r>
              <a:rPr lang="en-US" dirty="0"/>
              <a:t>Critical thinking, careful interpretation</a:t>
            </a:r>
          </a:p>
          <a:p>
            <a:pPr>
              <a:buFontTx/>
              <a:buChar char="•"/>
            </a:pPr>
            <a:r>
              <a:rPr lang="en-US" dirty="0"/>
              <a:t>Hypothesize expected outcomes</a:t>
            </a:r>
          </a:p>
          <a:p>
            <a:pPr lvl="1">
              <a:buFont typeface="Symbol" pitchFamily="18" charset="2"/>
              <a:buChar char="-"/>
            </a:pPr>
            <a:r>
              <a:rPr lang="en-US" dirty="0"/>
              <a:t>Document design intent in advance</a:t>
            </a:r>
          </a:p>
          <a:p>
            <a:pPr>
              <a:buFontTx/>
              <a:buChar char="•"/>
            </a:pPr>
            <a:r>
              <a:rPr lang="en-US" dirty="0"/>
              <a:t>Commit to measure outcomes</a:t>
            </a:r>
          </a:p>
          <a:p>
            <a:pPr lvl="1">
              <a:buFont typeface="Symbol" pitchFamily="18" charset="2"/>
              <a:buChar char="-"/>
            </a:pPr>
            <a:r>
              <a:rPr lang="en-US" dirty="0"/>
              <a:t>Use of appropriate methods</a:t>
            </a:r>
          </a:p>
          <a:p>
            <a:pPr>
              <a:buFontTx/>
              <a:buChar char="•"/>
            </a:pPr>
            <a:r>
              <a:rPr lang="en-US" dirty="0"/>
              <a:t>Share knowledge gained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252728"/>
          </a:xfrm>
        </p:spPr>
        <p:txBody>
          <a:bodyPr>
            <a:normAutofit/>
          </a:bodyPr>
          <a:lstStyle/>
          <a:p>
            <a:r>
              <a:rPr lang="en-US" sz="4400" i="1" dirty="0"/>
              <a:t>Intuition &amp; Creativity</a:t>
            </a:r>
          </a:p>
        </p:txBody>
      </p:sp>
      <p:sp>
        <p:nvSpPr>
          <p:cNvPr id="3" name="Content Placeholder 2"/>
          <p:cNvSpPr>
            <a:spLocks noGrp="1"/>
          </p:cNvSpPr>
          <p:nvPr>
            <p:ph idx="1"/>
          </p:nvPr>
        </p:nvSpPr>
        <p:spPr/>
        <p:txBody>
          <a:bodyPr>
            <a:normAutofit/>
          </a:bodyPr>
          <a:lstStyle/>
          <a:p>
            <a:r>
              <a:rPr lang="en-US" dirty="0"/>
              <a:t>Making a few important decisions on the basis of research findings does </a:t>
            </a:r>
            <a:r>
              <a:rPr lang="en-US" i="1" dirty="0"/>
              <a:t>NOT </a:t>
            </a:r>
            <a:r>
              <a:rPr lang="en-US" dirty="0"/>
              <a:t>mean ignoring creativity</a:t>
            </a:r>
          </a:p>
          <a:p>
            <a:r>
              <a:rPr lang="en-US" dirty="0"/>
              <a:t>Creativity &amp; intuition are required to interpret the implications of research linking design and clinical outcomes</a:t>
            </a:r>
          </a:p>
          <a:p>
            <a:r>
              <a:rPr lang="en-US" dirty="0"/>
              <a:t>Multiple design decisions are made intuitively on topics that appear to require no evidence</a:t>
            </a:r>
            <a:endParaRPr lang="en-US" dirty="0">
              <a:solidFill>
                <a:srgbClr val="FF0000"/>
              </a:solidFill>
            </a:endParaRPr>
          </a:p>
          <a:p>
            <a:r>
              <a:rPr lang="en-US" dirty="0"/>
              <a:t>Aesthetic creativity is still cherished!</a:t>
            </a:r>
          </a:p>
        </p:txBody>
      </p:sp>
    </p:spTree>
    <p:extLst>
      <p:ext uri="{BB962C8B-B14F-4D97-AF65-F5344CB8AC3E}">
        <p14:creationId xmlns:p14="http://schemas.microsoft.com/office/powerpoint/2010/main" val="4992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195072"/>
            <a:ext cx="822960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chemeClr val="tx1"/>
                </a:solidFill>
                <a:effectLst/>
                <a:uLnTx/>
                <a:uFillTx/>
                <a:latin typeface="+mj-lt"/>
                <a:ea typeface="+mj-ea"/>
                <a:cs typeface="+mj-cs"/>
              </a:rPr>
              <a:t>Östra</a:t>
            </a:r>
            <a:r>
              <a:rPr kumimoji="0" lang="en-US" sz="3600" b="0" i="0" u="none" strike="noStrike" kern="1200" cap="none" spc="0" normalizeH="0" baseline="0" noProof="0" dirty="0">
                <a:ln>
                  <a:noFill/>
                </a:ln>
                <a:solidFill>
                  <a:schemeClr val="tx1"/>
                </a:solidFill>
                <a:effectLst/>
                <a:uLnTx/>
                <a:uFillTx/>
                <a:latin typeface="+mj-lt"/>
                <a:ea typeface="+mj-ea"/>
                <a:cs typeface="+mj-cs"/>
              </a:rPr>
              <a:t> Hospital Acute Psychiatry Ward, </a:t>
            </a:r>
            <a:r>
              <a:rPr lang="en-US" sz="2800" dirty="0">
                <a:latin typeface="+mj-lt"/>
                <a:ea typeface="+mj-ea"/>
                <a:cs typeface="+mj-cs"/>
              </a:rPr>
              <a:t>G</a:t>
            </a:r>
            <a:r>
              <a:rPr kumimoji="0" lang="en-US" sz="2800" b="0" i="0" u="none" strike="noStrike" kern="1200" cap="none" spc="0" normalizeH="0" baseline="0" noProof="0" dirty="0" err="1">
                <a:ln>
                  <a:noFill/>
                </a:ln>
                <a:solidFill>
                  <a:schemeClr val="tx1"/>
                </a:solidFill>
                <a:effectLst/>
                <a:uLnTx/>
                <a:uFillTx/>
                <a:latin typeface="+mj-lt"/>
                <a:ea typeface="+mj-ea"/>
                <a:cs typeface="+mj-cs"/>
              </a:rPr>
              <a:t>öteborg</a:t>
            </a:r>
            <a:r>
              <a:rPr kumimoji="0" lang="en-US" sz="2800" b="0" i="0" u="none" strike="noStrike" kern="1200" cap="none" spc="0" normalizeH="0" baseline="0" noProof="0" dirty="0">
                <a:ln>
                  <a:noFill/>
                </a:ln>
                <a:solidFill>
                  <a:schemeClr val="tx1"/>
                </a:solidFill>
                <a:effectLst/>
                <a:uLnTx/>
                <a:uFillTx/>
                <a:latin typeface="+mj-lt"/>
                <a:ea typeface="+mj-ea"/>
                <a:cs typeface="+mj-cs"/>
              </a:rPr>
              <a:t>, Sweden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09600" y="6096000"/>
            <a:ext cx="2497158" cy="338554"/>
          </a:xfrm>
          <a:prstGeom prst="rect">
            <a:avLst/>
          </a:prstGeom>
          <a:noFill/>
        </p:spPr>
        <p:txBody>
          <a:bodyPr wrap="none" rtlCol="0">
            <a:spAutoFit/>
          </a:bodyPr>
          <a:lstStyle/>
          <a:p>
            <a:r>
              <a:rPr lang="en-US" sz="1600" dirty="0"/>
              <a:t>Architect: White </a:t>
            </a:r>
            <a:r>
              <a:rPr lang="en-US" sz="1600" dirty="0" err="1"/>
              <a:t>Arkitekter</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447800"/>
            <a:ext cx="8001000" cy="4505325"/>
          </a:xfrm>
          <a:prstGeom prst="rect">
            <a:avLst/>
          </a:prstGeom>
        </p:spPr>
      </p:pic>
    </p:spTree>
    <p:extLst>
      <p:ext uri="{BB962C8B-B14F-4D97-AF65-F5344CB8AC3E}">
        <p14:creationId xmlns:p14="http://schemas.microsoft.com/office/powerpoint/2010/main" val="26357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F9CC-BCAA-471B-BF6D-7D26766A9990}"/>
              </a:ext>
            </a:extLst>
          </p:cNvPr>
          <p:cNvSpPr>
            <a:spLocks noGrp="1"/>
          </p:cNvSpPr>
          <p:nvPr>
            <p:ph type="title"/>
          </p:nvPr>
        </p:nvSpPr>
        <p:spPr/>
        <p:txBody>
          <a:bodyPr/>
          <a:lstStyle/>
          <a:p>
            <a:r>
              <a:rPr lang="en-US" i="1" dirty="0" err="1"/>
              <a:t>Östra</a:t>
            </a:r>
            <a:endParaRPr lang="en-US" i="1" dirty="0"/>
          </a:p>
        </p:txBody>
      </p:sp>
      <p:sp>
        <p:nvSpPr>
          <p:cNvPr id="3" name="Content Placeholder 2">
            <a:extLst>
              <a:ext uri="{FF2B5EF4-FFF2-40B4-BE49-F238E27FC236}">
                <a16:creationId xmlns:a16="http://schemas.microsoft.com/office/drawing/2014/main" id="{03A94662-49CE-4D73-BBA0-E588EC90270E}"/>
              </a:ext>
            </a:extLst>
          </p:cNvPr>
          <p:cNvSpPr>
            <a:spLocks noGrp="1"/>
          </p:cNvSpPr>
          <p:nvPr>
            <p:ph idx="1"/>
          </p:nvPr>
        </p:nvSpPr>
        <p:spPr/>
        <p:txBody>
          <a:bodyPr>
            <a:normAutofit/>
          </a:bodyPr>
          <a:lstStyle/>
          <a:p>
            <a:r>
              <a:rPr lang="en-US" dirty="0"/>
              <a:t>The </a:t>
            </a:r>
            <a:r>
              <a:rPr lang="en-US" dirty="0" err="1"/>
              <a:t>Östra</a:t>
            </a:r>
            <a:r>
              <a:rPr lang="en-US" dirty="0"/>
              <a:t> project was celebrated by Roger Ulrich for including all but one known evidence-based concept for behavioral health facilities.</a:t>
            </a:r>
          </a:p>
          <a:p>
            <a:r>
              <a:rPr lang="en-US" dirty="0"/>
              <a:t>The architect, Stefan Lundin of Sweden’s White Architects, had not been aware of the research or the evidence.</a:t>
            </a:r>
          </a:p>
          <a:p>
            <a:r>
              <a:rPr lang="en-US" dirty="0"/>
              <a:t>He proclaimed that the success was based upon experience and intuition!</a:t>
            </a:r>
          </a:p>
        </p:txBody>
      </p:sp>
    </p:spTree>
    <p:extLst>
      <p:ext uri="{BB962C8B-B14F-4D97-AF65-F5344CB8AC3E}">
        <p14:creationId xmlns:p14="http://schemas.microsoft.com/office/powerpoint/2010/main" val="389398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CBFF-6175-44AD-836B-40DB4CF0ADF6}"/>
              </a:ext>
            </a:extLst>
          </p:cNvPr>
          <p:cNvSpPr>
            <a:spLocks noGrp="1"/>
          </p:cNvSpPr>
          <p:nvPr>
            <p:ph type="title"/>
          </p:nvPr>
        </p:nvSpPr>
        <p:spPr/>
        <p:txBody>
          <a:bodyPr>
            <a:normAutofit fontScale="90000"/>
          </a:bodyPr>
          <a:lstStyle/>
          <a:p>
            <a:r>
              <a:rPr lang="en-US" i="1" dirty="0"/>
              <a:t>Parable: Blind Men &amp; the Elephant</a:t>
            </a:r>
          </a:p>
        </p:txBody>
      </p:sp>
      <p:pic>
        <p:nvPicPr>
          <p:cNvPr id="5" name="Picture 4">
            <a:extLst>
              <a:ext uri="{FF2B5EF4-FFF2-40B4-BE49-F238E27FC236}">
                <a16:creationId xmlns:a16="http://schemas.microsoft.com/office/drawing/2014/main" id="{DFADB16D-6868-4935-93A3-C2BCBF0BE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7830273" cy="5154930"/>
          </a:xfrm>
          <a:prstGeom prst="rect">
            <a:avLst/>
          </a:prstGeom>
        </p:spPr>
      </p:pic>
      <p:sp>
        <p:nvSpPr>
          <p:cNvPr id="3" name="Speech Bubble: Oval 2">
            <a:extLst>
              <a:ext uri="{FF2B5EF4-FFF2-40B4-BE49-F238E27FC236}">
                <a16:creationId xmlns:a16="http://schemas.microsoft.com/office/drawing/2014/main" id="{A26898D4-2E81-41CC-AC4B-6E6B6E08B27E}"/>
              </a:ext>
            </a:extLst>
          </p:cNvPr>
          <p:cNvSpPr/>
          <p:nvPr/>
        </p:nvSpPr>
        <p:spPr>
          <a:xfrm>
            <a:off x="152400" y="1828800"/>
            <a:ext cx="2209801" cy="1069848"/>
          </a:xfrm>
          <a:prstGeom prst="wedgeEllipseCallout">
            <a:avLst>
              <a:gd name="adj1" fmla="val 6748"/>
              <a:gd name="adj2" fmla="val 11762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design must be based on </a:t>
            </a:r>
            <a:r>
              <a:rPr lang="en-US" sz="1600" b="1" dirty="0">
                <a:solidFill>
                  <a:sysClr val="windowText" lastClr="000000"/>
                </a:solidFill>
              </a:rPr>
              <a:t>logic &amp; evidence</a:t>
            </a:r>
          </a:p>
        </p:txBody>
      </p:sp>
      <p:sp>
        <p:nvSpPr>
          <p:cNvPr id="6" name="Speech Bubble: Oval 5">
            <a:extLst>
              <a:ext uri="{FF2B5EF4-FFF2-40B4-BE49-F238E27FC236}">
                <a16:creationId xmlns:a16="http://schemas.microsoft.com/office/drawing/2014/main" id="{784A7D71-12FB-48A4-BAAC-B95BF4546506}"/>
              </a:ext>
            </a:extLst>
          </p:cNvPr>
          <p:cNvSpPr/>
          <p:nvPr/>
        </p:nvSpPr>
        <p:spPr>
          <a:xfrm>
            <a:off x="6781800" y="2023872"/>
            <a:ext cx="2209800" cy="1252728"/>
          </a:xfrm>
          <a:prstGeom prst="wedgeEllipseCallout">
            <a:avLst>
              <a:gd name="adj1" fmla="val -20460"/>
              <a:gd name="adj2" fmla="val 11040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but design has always been based on </a:t>
            </a:r>
            <a:r>
              <a:rPr lang="en-US" sz="1600" b="1" dirty="0">
                <a:solidFill>
                  <a:sysClr val="windowText" lastClr="000000"/>
                </a:solidFill>
              </a:rPr>
              <a:t>art &amp; intuition</a:t>
            </a:r>
          </a:p>
        </p:txBody>
      </p:sp>
      <p:sp>
        <p:nvSpPr>
          <p:cNvPr id="7" name="Speech Bubble: Oval 6">
            <a:extLst>
              <a:ext uri="{FF2B5EF4-FFF2-40B4-BE49-F238E27FC236}">
                <a16:creationId xmlns:a16="http://schemas.microsoft.com/office/drawing/2014/main" id="{41C9B1B8-DB70-4B1B-9C8B-AE2449A55D20}"/>
              </a:ext>
            </a:extLst>
          </p:cNvPr>
          <p:cNvSpPr/>
          <p:nvPr/>
        </p:nvSpPr>
        <p:spPr>
          <a:xfrm>
            <a:off x="4191000" y="2511552"/>
            <a:ext cx="2133600" cy="1069848"/>
          </a:xfrm>
          <a:prstGeom prst="wedgeEllipseCallout">
            <a:avLst>
              <a:gd name="adj1" fmla="val 9865"/>
              <a:gd name="adj2" fmla="val 8427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best practice </a:t>
            </a:r>
            <a:r>
              <a:rPr lang="en-US" sz="1600" dirty="0">
                <a:solidFill>
                  <a:sysClr val="windowText" lastClr="000000"/>
                </a:solidFill>
              </a:rPr>
              <a:t>still solves most design issues</a:t>
            </a:r>
          </a:p>
        </p:txBody>
      </p:sp>
    </p:spTree>
    <p:extLst>
      <p:ext uri="{BB962C8B-B14F-4D97-AF65-F5344CB8AC3E}">
        <p14:creationId xmlns:p14="http://schemas.microsoft.com/office/powerpoint/2010/main" val="14881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818AF-1FC1-4C80-A219-9BFE421B7A7B}"/>
              </a:ext>
            </a:extLst>
          </p:cNvPr>
          <p:cNvSpPr>
            <a:spLocks noGrp="1"/>
          </p:cNvSpPr>
          <p:nvPr>
            <p:ph type="title"/>
          </p:nvPr>
        </p:nvSpPr>
        <p:spPr>
          <a:xfrm>
            <a:off x="457200" y="155448"/>
            <a:ext cx="8229600" cy="1252728"/>
          </a:xfrm>
        </p:spPr>
        <p:txBody>
          <a:bodyPr>
            <a:normAutofit fontScale="90000"/>
          </a:bodyPr>
          <a:lstStyle/>
          <a:p>
            <a:r>
              <a:rPr lang="en-US" i="1" dirty="0"/>
              <a:t>Parable: Blind Men &amp; the Elephant</a:t>
            </a:r>
          </a:p>
        </p:txBody>
      </p:sp>
      <p:pic>
        <p:nvPicPr>
          <p:cNvPr id="6" name="Picture 5">
            <a:extLst>
              <a:ext uri="{FF2B5EF4-FFF2-40B4-BE49-F238E27FC236}">
                <a16:creationId xmlns:a16="http://schemas.microsoft.com/office/drawing/2014/main" id="{19716572-0EFB-4873-8894-7BAECE9A1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32" y="1473558"/>
            <a:ext cx="9165465" cy="5410200"/>
          </a:xfrm>
          <a:prstGeom prst="rect">
            <a:avLst/>
          </a:prstGeom>
        </p:spPr>
      </p:pic>
      <p:sp>
        <p:nvSpPr>
          <p:cNvPr id="7" name="TextBox 6">
            <a:extLst>
              <a:ext uri="{FF2B5EF4-FFF2-40B4-BE49-F238E27FC236}">
                <a16:creationId xmlns:a16="http://schemas.microsoft.com/office/drawing/2014/main" id="{66DB21F8-569C-4F41-BA28-0958DE4F15A9}"/>
              </a:ext>
            </a:extLst>
          </p:cNvPr>
          <p:cNvSpPr txBox="1"/>
          <p:nvPr/>
        </p:nvSpPr>
        <p:spPr>
          <a:xfrm>
            <a:off x="4419600" y="4724400"/>
            <a:ext cx="19050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Structural Engineering</a:t>
            </a:r>
          </a:p>
        </p:txBody>
      </p:sp>
      <p:sp>
        <p:nvSpPr>
          <p:cNvPr id="8" name="TextBox 7">
            <a:extLst>
              <a:ext uri="{FF2B5EF4-FFF2-40B4-BE49-F238E27FC236}">
                <a16:creationId xmlns:a16="http://schemas.microsoft.com/office/drawing/2014/main" id="{41F7BB4C-30C7-411E-83B7-DF825B58D81B}"/>
              </a:ext>
            </a:extLst>
          </p:cNvPr>
          <p:cNvSpPr txBox="1"/>
          <p:nvPr/>
        </p:nvSpPr>
        <p:spPr>
          <a:xfrm>
            <a:off x="5867400" y="5297269"/>
            <a:ext cx="1752600" cy="923330"/>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Civil Engineering Foundations</a:t>
            </a:r>
          </a:p>
        </p:txBody>
      </p:sp>
      <p:sp>
        <p:nvSpPr>
          <p:cNvPr id="9" name="TextBox 8">
            <a:extLst>
              <a:ext uri="{FF2B5EF4-FFF2-40B4-BE49-F238E27FC236}">
                <a16:creationId xmlns:a16="http://schemas.microsoft.com/office/drawing/2014/main" id="{2EAFAC42-FE37-4E7D-857E-324BCA109D09}"/>
              </a:ext>
            </a:extLst>
          </p:cNvPr>
          <p:cNvSpPr txBox="1"/>
          <p:nvPr/>
        </p:nvSpPr>
        <p:spPr>
          <a:xfrm>
            <a:off x="6400800" y="4343056"/>
            <a:ext cx="19050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Mechanical Engineering</a:t>
            </a:r>
          </a:p>
        </p:txBody>
      </p:sp>
      <p:sp>
        <p:nvSpPr>
          <p:cNvPr id="10" name="TextBox 9">
            <a:extLst>
              <a:ext uri="{FF2B5EF4-FFF2-40B4-BE49-F238E27FC236}">
                <a16:creationId xmlns:a16="http://schemas.microsoft.com/office/drawing/2014/main" id="{C8E2E072-D8DC-4002-A9A2-583694C4BC14}"/>
              </a:ext>
            </a:extLst>
          </p:cNvPr>
          <p:cNvSpPr txBox="1"/>
          <p:nvPr/>
        </p:nvSpPr>
        <p:spPr>
          <a:xfrm>
            <a:off x="6248400" y="3844387"/>
            <a:ext cx="1905000"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Waterproofing</a:t>
            </a:r>
          </a:p>
        </p:txBody>
      </p:sp>
      <p:sp>
        <p:nvSpPr>
          <p:cNvPr id="11" name="TextBox 10">
            <a:extLst>
              <a:ext uri="{FF2B5EF4-FFF2-40B4-BE49-F238E27FC236}">
                <a16:creationId xmlns:a16="http://schemas.microsoft.com/office/drawing/2014/main" id="{07BE9ECA-96F5-43BA-8639-B41AFF40DC89}"/>
              </a:ext>
            </a:extLst>
          </p:cNvPr>
          <p:cNvSpPr txBox="1"/>
          <p:nvPr/>
        </p:nvSpPr>
        <p:spPr>
          <a:xfrm>
            <a:off x="4572000" y="3505200"/>
            <a:ext cx="1905000"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Infection Control</a:t>
            </a:r>
          </a:p>
        </p:txBody>
      </p:sp>
      <p:sp>
        <p:nvSpPr>
          <p:cNvPr id="12" name="TextBox 11">
            <a:extLst>
              <a:ext uri="{FF2B5EF4-FFF2-40B4-BE49-F238E27FC236}">
                <a16:creationId xmlns:a16="http://schemas.microsoft.com/office/drawing/2014/main" id="{7AED53C2-2D7D-45CD-B161-E2044AC386C4}"/>
              </a:ext>
            </a:extLst>
          </p:cNvPr>
          <p:cNvSpPr txBox="1"/>
          <p:nvPr/>
        </p:nvSpPr>
        <p:spPr>
          <a:xfrm>
            <a:off x="3124200" y="2258044"/>
            <a:ext cx="19050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Fire &amp; Safety Regulations</a:t>
            </a:r>
          </a:p>
        </p:txBody>
      </p:sp>
      <p:sp>
        <p:nvSpPr>
          <p:cNvPr id="13" name="TextBox 12">
            <a:extLst>
              <a:ext uri="{FF2B5EF4-FFF2-40B4-BE49-F238E27FC236}">
                <a16:creationId xmlns:a16="http://schemas.microsoft.com/office/drawing/2014/main" id="{A51BA591-0EA5-4FD7-8A21-B6AAF87E720F}"/>
              </a:ext>
            </a:extLst>
          </p:cNvPr>
          <p:cNvSpPr txBox="1"/>
          <p:nvPr/>
        </p:nvSpPr>
        <p:spPr>
          <a:xfrm>
            <a:off x="685800" y="5048071"/>
            <a:ext cx="1905000" cy="1200329"/>
          </a:xfrm>
          <a:prstGeom prst="rect">
            <a:avLst/>
          </a:prstGeom>
          <a:noFill/>
        </p:spPr>
        <p:txBody>
          <a:bodyPr wrap="square" rtlCol="0">
            <a:spAutoFit/>
          </a:bodyPr>
          <a:lstStyle/>
          <a:p>
            <a:pPr algn="ctr"/>
            <a:r>
              <a:rPr lang="en-US" sz="2400" b="1" dirty="0"/>
              <a:t>Clinical Outcome</a:t>
            </a:r>
          </a:p>
          <a:p>
            <a:pPr algn="ctr"/>
            <a:r>
              <a:rPr lang="en-US" sz="2400" b="1" dirty="0"/>
              <a:t>Evidence</a:t>
            </a:r>
          </a:p>
        </p:txBody>
      </p:sp>
      <p:sp>
        <p:nvSpPr>
          <p:cNvPr id="14" name="TextBox 13">
            <a:extLst>
              <a:ext uri="{FF2B5EF4-FFF2-40B4-BE49-F238E27FC236}">
                <a16:creationId xmlns:a16="http://schemas.microsoft.com/office/drawing/2014/main" id="{2BBC17D9-D89B-4C74-A480-CB54105492D2}"/>
              </a:ext>
            </a:extLst>
          </p:cNvPr>
          <p:cNvSpPr txBox="1"/>
          <p:nvPr/>
        </p:nvSpPr>
        <p:spPr>
          <a:xfrm>
            <a:off x="4914900" y="2470589"/>
            <a:ext cx="1828800" cy="923330"/>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Building Materials Research</a:t>
            </a:r>
          </a:p>
        </p:txBody>
      </p:sp>
      <p:sp>
        <p:nvSpPr>
          <p:cNvPr id="15" name="TextBox 14">
            <a:extLst>
              <a:ext uri="{FF2B5EF4-FFF2-40B4-BE49-F238E27FC236}">
                <a16:creationId xmlns:a16="http://schemas.microsoft.com/office/drawing/2014/main" id="{050B53D4-7E8A-4C93-B446-57D844B64741}"/>
              </a:ext>
            </a:extLst>
          </p:cNvPr>
          <p:cNvSpPr txBox="1"/>
          <p:nvPr/>
        </p:nvSpPr>
        <p:spPr>
          <a:xfrm>
            <a:off x="3886200" y="4050268"/>
            <a:ext cx="1905000"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Lighting Design</a:t>
            </a:r>
          </a:p>
        </p:txBody>
      </p:sp>
      <p:sp>
        <p:nvSpPr>
          <p:cNvPr id="16" name="TextBox 15">
            <a:extLst>
              <a:ext uri="{FF2B5EF4-FFF2-40B4-BE49-F238E27FC236}">
                <a16:creationId xmlns:a16="http://schemas.microsoft.com/office/drawing/2014/main" id="{31F9F17F-91A9-4E4B-B0AF-B132AA5BDABE}"/>
              </a:ext>
            </a:extLst>
          </p:cNvPr>
          <p:cNvSpPr txBox="1"/>
          <p:nvPr/>
        </p:nvSpPr>
        <p:spPr>
          <a:xfrm>
            <a:off x="6324600" y="2867799"/>
            <a:ext cx="1905000"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Equipment Testing</a:t>
            </a:r>
          </a:p>
        </p:txBody>
      </p:sp>
      <p:sp>
        <p:nvSpPr>
          <p:cNvPr id="17" name="TextBox 16">
            <a:extLst>
              <a:ext uri="{FF2B5EF4-FFF2-40B4-BE49-F238E27FC236}">
                <a16:creationId xmlns:a16="http://schemas.microsoft.com/office/drawing/2014/main" id="{6A9A9001-B59C-46AC-857B-6D66AA81E830}"/>
              </a:ext>
            </a:extLst>
          </p:cNvPr>
          <p:cNvSpPr txBox="1"/>
          <p:nvPr/>
        </p:nvSpPr>
        <p:spPr>
          <a:xfrm>
            <a:off x="914400" y="1600200"/>
            <a:ext cx="1905000" cy="1200329"/>
          </a:xfrm>
          <a:prstGeom prst="rect">
            <a:avLst/>
          </a:prstGeom>
          <a:noFill/>
        </p:spPr>
        <p:txBody>
          <a:bodyPr wrap="square" rtlCol="0">
            <a:spAutoFit/>
          </a:bodyPr>
          <a:lstStyle/>
          <a:p>
            <a:pPr algn="ctr"/>
            <a:r>
              <a:rPr lang="en-US" sz="2400" b="1" dirty="0"/>
              <a:t>Creative &amp; Intuitive Concepts</a:t>
            </a:r>
          </a:p>
        </p:txBody>
      </p:sp>
      <p:sp>
        <p:nvSpPr>
          <p:cNvPr id="18" name="TextBox 17">
            <a:extLst>
              <a:ext uri="{FF2B5EF4-FFF2-40B4-BE49-F238E27FC236}">
                <a16:creationId xmlns:a16="http://schemas.microsoft.com/office/drawing/2014/main" id="{EB2BE626-0BF5-439F-8A19-13756BE204BD}"/>
              </a:ext>
            </a:extLst>
          </p:cNvPr>
          <p:cNvSpPr txBox="1"/>
          <p:nvPr/>
        </p:nvSpPr>
        <p:spPr>
          <a:xfrm>
            <a:off x="5029200" y="1748135"/>
            <a:ext cx="1905000" cy="461665"/>
          </a:xfrm>
          <a:prstGeom prst="rect">
            <a:avLst/>
          </a:prstGeom>
          <a:noFill/>
        </p:spPr>
        <p:txBody>
          <a:bodyPr wrap="square" rtlCol="0">
            <a:spAutoFit/>
          </a:bodyPr>
          <a:lstStyle/>
          <a:p>
            <a:pPr algn="ctr"/>
            <a:r>
              <a:rPr lang="en-US" sz="2400" b="1" dirty="0"/>
              <a:t>Best Practice</a:t>
            </a:r>
          </a:p>
        </p:txBody>
      </p:sp>
    </p:spTree>
    <p:extLst>
      <p:ext uri="{BB962C8B-B14F-4D97-AF65-F5344CB8AC3E}">
        <p14:creationId xmlns:p14="http://schemas.microsoft.com/office/powerpoint/2010/main" val="9435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1272"/>
            <a:ext cx="822960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Dublin Methodist, </a:t>
            </a:r>
            <a:r>
              <a:rPr kumimoji="0" lang="en-US" sz="2800" b="0" i="0" u="none" strike="noStrike" kern="1200" cap="none" spc="0" normalizeH="0" baseline="0" noProof="0" dirty="0">
                <a:ln>
                  <a:noFill/>
                </a:ln>
                <a:solidFill>
                  <a:schemeClr val="tx1"/>
                </a:solidFill>
                <a:effectLst/>
                <a:uLnTx/>
                <a:uFillTx/>
                <a:latin typeface="+mj-lt"/>
                <a:ea typeface="+mj-ea"/>
                <a:cs typeface="+mj-cs"/>
              </a:rPr>
              <a:t>Dublin, Ohio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4" descr="DMH_Exterior even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09" y="1351634"/>
            <a:ext cx="8650091" cy="4558212"/>
          </a:xfrm>
          <a:prstGeom prst="rect">
            <a:avLst/>
          </a:prstGeom>
        </p:spPr>
      </p:pic>
      <p:sp>
        <p:nvSpPr>
          <p:cNvPr id="4" name="TextBox 3"/>
          <p:cNvSpPr txBox="1"/>
          <p:nvPr/>
        </p:nvSpPr>
        <p:spPr>
          <a:xfrm>
            <a:off x="533400" y="5464314"/>
            <a:ext cx="5929828" cy="369332"/>
          </a:xfrm>
          <a:prstGeom prst="rect">
            <a:avLst/>
          </a:prstGeom>
          <a:noFill/>
        </p:spPr>
        <p:txBody>
          <a:bodyPr wrap="none" rtlCol="0">
            <a:spAutoFit/>
          </a:bodyPr>
          <a:lstStyle/>
          <a:p>
            <a:r>
              <a:rPr lang="en-US" i="1" dirty="0">
                <a:solidFill>
                  <a:schemeClr val="bg1"/>
                </a:solidFill>
                <a:latin typeface="Arial" pitchFamily="34" charset="0"/>
                <a:cs typeface="Arial" pitchFamily="34" charset="0"/>
              </a:rPr>
              <a:t>evidence-based does not mean mundane architecture…</a:t>
            </a:r>
          </a:p>
        </p:txBody>
      </p:sp>
      <p:sp>
        <p:nvSpPr>
          <p:cNvPr id="5" name="TextBox 4"/>
          <p:cNvSpPr txBox="1"/>
          <p:nvPr/>
        </p:nvSpPr>
        <p:spPr>
          <a:xfrm>
            <a:off x="5707471" y="6138446"/>
            <a:ext cx="3207929" cy="338554"/>
          </a:xfrm>
          <a:prstGeom prst="rect">
            <a:avLst/>
          </a:prstGeom>
          <a:noFill/>
        </p:spPr>
        <p:txBody>
          <a:bodyPr wrap="none" rtlCol="0">
            <a:spAutoFit/>
          </a:bodyPr>
          <a:lstStyle/>
          <a:p>
            <a:r>
              <a:rPr lang="en-US" sz="1600" dirty="0"/>
              <a:t>Architect: </a:t>
            </a:r>
            <a:r>
              <a:rPr lang="en-US" sz="1600" dirty="0" err="1"/>
              <a:t>Karlsberger</a:t>
            </a:r>
            <a:r>
              <a:rPr lang="en-US" sz="1600" dirty="0"/>
              <a:t> &amp; CAMA, Inc.</a:t>
            </a:r>
          </a:p>
        </p:txBody>
      </p:sp>
    </p:spTree>
    <p:extLst>
      <p:ext uri="{BB962C8B-B14F-4D97-AF65-F5344CB8AC3E}">
        <p14:creationId xmlns:p14="http://schemas.microsoft.com/office/powerpoint/2010/main" val="235257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457200" y="1089391"/>
            <a:ext cx="8458200" cy="4625609"/>
          </a:xfrm>
          <a:prstGeom prst="rect">
            <a:avLst/>
          </a:prstGeom>
        </p:spPr>
        <p:txBody>
          <a:bodyPr>
            <a:noAutofit/>
          </a:bodyPr>
          <a:lstStyle/>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Accessible roof areas (elevated)</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Acoustic environment</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Acuity-adaptable rooms</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Bathroom on headwall with handrail</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Distributed staff work stations</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Internal courtyards (non-elevated)</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Large doors in patient rooms</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Large doors in patient bathrooms</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Large private rooms with family space</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Natural light in 90% of occupied spaces/Lighting</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Like-handed rooms</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Water feature in lobby</a:t>
            </a:r>
          </a:p>
          <a:p>
            <a:pPr marL="342900" marR="0" lvl="0" indent="-342900" algn="l" defTabSz="914400" rtl="0" eaLnBrk="1" fontAlgn="auto" latinLnBrk="0" hangingPunct="1">
              <a:lnSpc>
                <a:spcPct val="100000"/>
              </a:lnSpc>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Well-located hand hygiene stations</a:t>
            </a:r>
          </a:p>
        </p:txBody>
      </p:sp>
      <p:sp>
        <p:nvSpPr>
          <p:cNvPr id="3" name="Title 1"/>
          <p:cNvSpPr txBox="1">
            <a:spLocks/>
          </p:cNvSpPr>
          <p:nvPr/>
        </p:nvSpPr>
        <p:spPr>
          <a:xfrm>
            <a:off x="457200" y="271272"/>
            <a:ext cx="822960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Dublin Methodist, </a:t>
            </a:r>
            <a:r>
              <a:rPr kumimoji="0" lang="en-US" sz="2800" b="0" i="0" u="none" strike="noStrike" kern="1200" cap="none" spc="0" normalizeH="0" baseline="0" noProof="0" dirty="0">
                <a:ln>
                  <a:noFill/>
                </a:ln>
                <a:solidFill>
                  <a:schemeClr val="tx1"/>
                </a:solidFill>
                <a:effectLst/>
                <a:uLnTx/>
                <a:uFillTx/>
                <a:latin typeface="+mj-lt"/>
                <a:ea typeface="+mj-ea"/>
                <a:cs typeface="+mj-cs"/>
              </a:rPr>
              <a:t>Dublin, Ohio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5867400" y="1582341"/>
            <a:ext cx="2971800" cy="1846659"/>
          </a:xfrm>
          <a:prstGeom prst="rect">
            <a:avLst/>
          </a:prstGeom>
          <a:noFill/>
        </p:spPr>
        <p:txBody>
          <a:bodyPr wrap="square" rtlCol="0">
            <a:spAutoFit/>
          </a:bodyPr>
          <a:lstStyle/>
          <a:p>
            <a:pPr algn="r"/>
            <a:r>
              <a:rPr lang="en-US" sz="3200" dirty="0">
                <a:solidFill>
                  <a:srgbClr val="0070C0"/>
                </a:solidFill>
              </a:rPr>
              <a:t>Evidence-Based Design </a:t>
            </a:r>
          </a:p>
          <a:p>
            <a:pPr algn="r"/>
            <a:r>
              <a:rPr lang="en-US" sz="3200" dirty="0">
                <a:solidFill>
                  <a:srgbClr val="0070C0"/>
                </a:solidFill>
              </a:rPr>
              <a:t>Features</a:t>
            </a:r>
          </a:p>
          <a:p>
            <a:pPr algn="r"/>
            <a:r>
              <a:rPr lang="en-US" dirty="0">
                <a:solidFill>
                  <a:srgbClr val="0070C0"/>
                </a:solidFill>
              </a:rPr>
              <a:t>Opened January 2008</a:t>
            </a:r>
          </a:p>
        </p:txBody>
      </p:sp>
    </p:spTree>
    <p:extLst>
      <p:ext uri="{BB962C8B-B14F-4D97-AF65-F5344CB8AC3E}">
        <p14:creationId xmlns:p14="http://schemas.microsoft.com/office/powerpoint/2010/main" val="170938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990600" y="228600"/>
            <a:ext cx="6324600" cy="1143000"/>
          </a:xfrm>
          <a:noFill/>
        </p:spPr>
        <p:txBody>
          <a:bodyPr>
            <a:normAutofit/>
          </a:bodyPr>
          <a:lstStyle/>
          <a:p>
            <a:r>
              <a:rPr lang="en-US" sz="5000" i="1" dirty="0"/>
              <a:t>Where is the Art?</a:t>
            </a:r>
            <a:endParaRPr lang="en-US" i="1" dirty="0"/>
          </a:p>
        </p:txBody>
      </p:sp>
      <p:sp>
        <p:nvSpPr>
          <p:cNvPr id="62467" name="Rectangle 4"/>
          <p:cNvSpPr>
            <a:spLocks noChangeArrowheads="1"/>
          </p:cNvSpPr>
          <p:nvPr/>
        </p:nvSpPr>
        <p:spPr bwMode="auto">
          <a:xfrm>
            <a:off x="1905000" y="2971800"/>
            <a:ext cx="3886200" cy="2819400"/>
          </a:xfrm>
          <a:prstGeom prst="rect">
            <a:avLst/>
          </a:prstGeom>
          <a:solidFill>
            <a:srgbClr val="99CCFF"/>
          </a:solidFill>
          <a:ln w="9525">
            <a:solidFill>
              <a:schemeClr val="tx1"/>
            </a:solidFill>
            <a:miter lim="800000"/>
            <a:headEnd/>
            <a:tailEnd/>
          </a:ln>
        </p:spPr>
        <p:txBody>
          <a:bodyPr wrap="none" anchor="ctr"/>
          <a:lstStyle/>
          <a:p>
            <a:pPr algn="ctr"/>
            <a:endParaRPr kumimoji="0" lang="en-US">
              <a:latin typeface="Times" pitchFamily="18" charset="0"/>
            </a:endParaRPr>
          </a:p>
        </p:txBody>
      </p:sp>
      <p:sp>
        <p:nvSpPr>
          <p:cNvPr id="62468" name="Text Box 5"/>
          <p:cNvSpPr txBox="1">
            <a:spLocks noChangeArrowheads="1"/>
          </p:cNvSpPr>
          <p:nvPr/>
        </p:nvSpPr>
        <p:spPr bwMode="auto">
          <a:xfrm>
            <a:off x="2971800" y="6096000"/>
            <a:ext cx="2438400" cy="457200"/>
          </a:xfrm>
          <a:prstGeom prst="rect">
            <a:avLst/>
          </a:prstGeom>
          <a:noFill/>
          <a:ln w="9525">
            <a:noFill/>
            <a:miter lim="800000"/>
            <a:headEnd/>
            <a:tailEnd/>
          </a:ln>
        </p:spPr>
        <p:txBody>
          <a:bodyPr>
            <a:spAutoFit/>
          </a:bodyPr>
          <a:lstStyle/>
          <a:p>
            <a:r>
              <a:rPr kumimoji="0" lang="en-US" i="1" dirty="0">
                <a:latin typeface="Arial Narrow" pitchFamily="34" charset="0"/>
              </a:rPr>
              <a:t>Impact of Decision</a:t>
            </a:r>
          </a:p>
        </p:txBody>
      </p:sp>
      <p:sp>
        <p:nvSpPr>
          <p:cNvPr id="62469" name="Text Box 6"/>
          <p:cNvSpPr txBox="1">
            <a:spLocks noChangeArrowheads="1"/>
          </p:cNvSpPr>
          <p:nvPr/>
        </p:nvSpPr>
        <p:spPr bwMode="auto">
          <a:xfrm>
            <a:off x="2170113" y="5867400"/>
            <a:ext cx="534121" cy="400110"/>
          </a:xfrm>
          <a:prstGeom prst="rect">
            <a:avLst/>
          </a:prstGeom>
          <a:noFill/>
          <a:ln w="9525">
            <a:noFill/>
            <a:miter lim="800000"/>
            <a:headEnd/>
            <a:tailEnd/>
          </a:ln>
        </p:spPr>
        <p:txBody>
          <a:bodyPr wrap="none">
            <a:spAutoFit/>
          </a:bodyPr>
          <a:lstStyle/>
          <a:p>
            <a:r>
              <a:rPr kumimoji="0" lang="en-US" sz="2000" b="1" dirty="0">
                <a:latin typeface="Arial Narrow" pitchFamily="34" charset="0"/>
              </a:rPr>
              <a:t>low</a:t>
            </a:r>
          </a:p>
        </p:txBody>
      </p:sp>
      <p:sp>
        <p:nvSpPr>
          <p:cNvPr id="62470" name="Text Box 7"/>
          <p:cNvSpPr txBox="1">
            <a:spLocks noChangeArrowheads="1"/>
          </p:cNvSpPr>
          <p:nvPr/>
        </p:nvSpPr>
        <p:spPr bwMode="auto">
          <a:xfrm>
            <a:off x="5943600" y="4876800"/>
            <a:ext cx="534121" cy="400110"/>
          </a:xfrm>
          <a:prstGeom prst="rect">
            <a:avLst/>
          </a:prstGeom>
          <a:noFill/>
          <a:ln w="9525">
            <a:noFill/>
            <a:miter lim="800000"/>
            <a:headEnd/>
            <a:tailEnd/>
          </a:ln>
        </p:spPr>
        <p:txBody>
          <a:bodyPr wrap="none">
            <a:spAutoFit/>
          </a:bodyPr>
          <a:lstStyle/>
          <a:p>
            <a:r>
              <a:rPr kumimoji="0" lang="en-US" sz="2000" b="1" dirty="0">
                <a:latin typeface="Arial Narrow" pitchFamily="34" charset="0"/>
              </a:rPr>
              <a:t>low</a:t>
            </a:r>
          </a:p>
        </p:txBody>
      </p:sp>
      <p:sp>
        <p:nvSpPr>
          <p:cNvPr id="62471" name="Text Box 8"/>
          <p:cNvSpPr txBox="1">
            <a:spLocks noChangeArrowheads="1"/>
          </p:cNvSpPr>
          <p:nvPr/>
        </p:nvSpPr>
        <p:spPr bwMode="auto">
          <a:xfrm>
            <a:off x="5867400" y="3200400"/>
            <a:ext cx="627095" cy="400110"/>
          </a:xfrm>
          <a:prstGeom prst="rect">
            <a:avLst/>
          </a:prstGeom>
          <a:noFill/>
          <a:ln w="9525">
            <a:noFill/>
            <a:miter lim="800000"/>
            <a:headEnd/>
            <a:tailEnd/>
          </a:ln>
        </p:spPr>
        <p:txBody>
          <a:bodyPr wrap="none">
            <a:spAutoFit/>
          </a:bodyPr>
          <a:lstStyle/>
          <a:p>
            <a:r>
              <a:rPr kumimoji="0" lang="en-US" sz="2000" b="1" dirty="0">
                <a:latin typeface="Arial Narrow" pitchFamily="34" charset="0"/>
              </a:rPr>
              <a:t>high</a:t>
            </a:r>
          </a:p>
        </p:txBody>
      </p:sp>
      <p:sp>
        <p:nvSpPr>
          <p:cNvPr id="62472" name="Text Box 9"/>
          <p:cNvSpPr txBox="1">
            <a:spLocks noChangeArrowheads="1"/>
          </p:cNvSpPr>
          <p:nvPr/>
        </p:nvSpPr>
        <p:spPr bwMode="auto">
          <a:xfrm>
            <a:off x="4953000" y="5867400"/>
            <a:ext cx="627095" cy="400110"/>
          </a:xfrm>
          <a:prstGeom prst="rect">
            <a:avLst/>
          </a:prstGeom>
          <a:noFill/>
          <a:ln w="9525">
            <a:noFill/>
            <a:miter lim="800000"/>
            <a:headEnd/>
            <a:tailEnd/>
          </a:ln>
        </p:spPr>
        <p:txBody>
          <a:bodyPr wrap="none">
            <a:spAutoFit/>
          </a:bodyPr>
          <a:lstStyle/>
          <a:p>
            <a:r>
              <a:rPr kumimoji="0" lang="en-US" sz="2000" b="1" dirty="0">
                <a:latin typeface="Arial Narrow" pitchFamily="34" charset="0"/>
              </a:rPr>
              <a:t>high</a:t>
            </a:r>
          </a:p>
        </p:txBody>
      </p:sp>
      <p:sp>
        <p:nvSpPr>
          <p:cNvPr id="62473" name="Text Box 10"/>
          <p:cNvSpPr txBox="1">
            <a:spLocks noChangeArrowheads="1"/>
          </p:cNvSpPr>
          <p:nvPr/>
        </p:nvSpPr>
        <p:spPr bwMode="auto">
          <a:xfrm>
            <a:off x="5862638" y="3886200"/>
            <a:ext cx="1452562" cy="822325"/>
          </a:xfrm>
          <a:prstGeom prst="rect">
            <a:avLst/>
          </a:prstGeom>
          <a:noFill/>
          <a:ln w="9525">
            <a:noFill/>
            <a:miter lim="800000"/>
            <a:headEnd/>
            <a:tailEnd/>
          </a:ln>
        </p:spPr>
        <p:txBody>
          <a:bodyPr wrap="none">
            <a:spAutoFit/>
          </a:bodyPr>
          <a:lstStyle/>
          <a:p>
            <a:pPr algn="ctr"/>
            <a:r>
              <a:rPr kumimoji="0" lang="en-US" i="1">
                <a:latin typeface="Arial Narrow" pitchFamily="34" charset="0"/>
              </a:rPr>
              <a:t>Degree of</a:t>
            </a:r>
          </a:p>
          <a:p>
            <a:pPr algn="ctr"/>
            <a:r>
              <a:rPr kumimoji="0" lang="en-US" i="1">
                <a:latin typeface="Arial Narrow" pitchFamily="34" charset="0"/>
              </a:rPr>
              <a:t>Uncertainty</a:t>
            </a:r>
          </a:p>
        </p:txBody>
      </p:sp>
      <p:sp>
        <p:nvSpPr>
          <p:cNvPr id="62474" name="Text Box 11"/>
          <p:cNvSpPr txBox="1">
            <a:spLocks noChangeArrowheads="1"/>
          </p:cNvSpPr>
          <p:nvPr/>
        </p:nvSpPr>
        <p:spPr bwMode="auto">
          <a:xfrm>
            <a:off x="4000500" y="3244850"/>
            <a:ext cx="1425575" cy="915988"/>
          </a:xfrm>
          <a:prstGeom prst="rect">
            <a:avLst/>
          </a:prstGeom>
          <a:noFill/>
          <a:ln w="9525">
            <a:noFill/>
            <a:miter lim="800000"/>
            <a:headEnd/>
            <a:tailEnd/>
          </a:ln>
        </p:spPr>
        <p:txBody>
          <a:bodyPr wrap="none">
            <a:spAutoFit/>
          </a:bodyPr>
          <a:lstStyle/>
          <a:p>
            <a:pPr algn="ctr"/>
            <a:r>
              <a:rPr kumimoji="0" lang="en-US" sz="1800" b="1" i="1">
                <a:solidFill>
                  <a:srgbClr val="000000"/>
                </a:solidFill>
                <a:latin typeface="Arial Narrow" pitchFamily="34" charset="0"/>
              </a:rPr>
              <a:t>little is known</a:t>
            </a:r>
          </a:p>
          <a:p>
            <a:pPr algn="ctr"/>
            <a:r>
              <a:rPr kumimoji="0" lang="en-US" sz="1800" b="1" i="1">
                <a:solidFill>
                  <a:srgbClr val="000000"/>
                </a:solidFill>
                <a:latin typeface="Arial Narrow" pitchFamily="34" charset="0"/>
              </a:rPr>
              <a:t>decision </a:t>
            </a:r>
          </a:p>
          <a:p>
            <a:pPr algn="ctr"/>
            <a:r>
              <a:rPr kumimoji="0" lang="en-US" sz="1800" b="1" i="1">
                <a:solidFill>
                  <a:srgbClr val="000000"/>
                </a:solidFill>
                <a:latin typeface="Arial Narrow" pitchFamily="34" charset="0"/>
              </a:rPr>
              <a:t>is important </a:t>
            </a:r>
          </a:p>
        </p:txBody>
      </p:sp>
      <p:sp>
        <p:nvSpPr>
          <p:cNvPr id="62475" name="Text Box 12"/>
          <p:cNvSpPr txBox="1">
            <a:spLocks noChangeArrowheads="1"/>
          </p:cNvSpPr>
          <p:nvPr/>
        </p:nvSpPr>
        <p:spPr bwMode="auto">
          <a:xfrm>
            <a:off x="2209800" y="3244850"/>
            <a:ext cx="1216025" cy="641350"/>
          </a:xfrm>
          <a:prstGeom prst="rect">
            <a:avLst/>
          </a:prstGeom>
          <a:noFill/>
          <a:ln w="9525">
            <a:noFill/>
            <a:miter lim="800000"/>
            <a:headEnd/>
            <a:tailEnd/>
          </a:ln>
        </p:spPr>
        <p:txBody>
          <a:bodyPr wrap="none">
            <a:spAutoFit/>
          </a:bodyPr>
          <a:lstStyle/>
          <a:p>
            <a:pPr algn="ctr"/>
            <a:r>
              <a:rPr kumimoji="0" lang="en-US" sz="1800" b="1" i="1">
                <a:solidFill>
                  <a:srgbClr val="000000"/>
                </a:solidFill>
                <a:latin typeface="Arial Narrow" pitchFamily="34" charset="0"/>
              </a:rPr>
              <a:t>little known</a:t>
            </a:r>
          </a:p>
          <a:p>
            <a:pPr algn="ctr"/>
            <a:r>
              <a:rPr kumimoji="0" lang="en-US" sz="1800" b="1" i="1">
                <a:solidFill>
                  <a:srgbClr val="000000"/>
                </a:solidFill>
                <a:latin typeface="Arial Narrow" pitchFamily="34" charset="0"/>
              </a:rPr>
              <a:t>low impact </a:t>
            </a:r>
          </a:p>
        </p:txBody>
      </p:sp>
      <p:sp>
        <p:nvSpPr>
          <p:cNvPr id="62476" name="AutoShape 13"/>
          <p:cNvSpPr>
            <a:spLocks noChangeArrowheads="1"/>
          </p:cNvSpPr>
          <p:nvPr/>
        </p:nvSpPr>
        <p:spPr bwMode="auto">
          <a:xfrm>
            <a:off x="685800" y="2209800"/>
            <a:ext cx="1828800" cy="685800"/>
          </a:xfrm>
          <a:prstGeom prst="wedgeRectCallout">
            <a:avLst>
              <a:gd name="adj1" fmla="val 50028"/>
              <a:gd name="adj2" fmla="val 90734"/>
            </a:avLst>
          </a:prstGeom>
          <a:solidFill>
            <a:srgbClr val="FFFF66"/>
          </a:solidFill>
          <a:ln w="9525">
            <a:solidFill>
              <a:schemeClr val="tx1"/>
            </a:solidFill>
            <a:miter lim="800000"/>
            <a:headEnd/>
            <a:tailEnd/>
          </a:ln>
        </p:spPr>
        <p:txBody>
          <a:bodyPr/>
          <a:lstStyle/>
          <a:p>
            <a:pPr algn="ctr"/>
            <a:r>
              <a:rPr kumimoji="0" lang="en-US" sz="2000" i="1" dirty="0">
                <a:latin typeface="Arial Narrow" pitchFamily="34" charset="0"/>
              </a:rPr>
              <a:t>SUBJECTIVE &amp; CREATIVE</a:t>
            </a:r>
          </a:p>
        </p:txBody>
      </p:sp>
      <p:sp>
        <p:nvSpPr>
          <p:cNvPr id="62477" name="Text Box 14"/>
          <p:cNvSpPr txBox="1">
            <a:spLocks noChangeArrowheads="1"/>
          </p:cNvSpPr>
          <p:nvPr/>
        </p:nvSpPr>
        <p:spPr bwMode="auto">
          <a:xfrm>
            <a:off x="1958975" y="4845050"/>
            <a:ext cx="1724025" cy="641350"/>
          </a:xfrm>
          <a:prstGeom prst="rect">
            <a:avLst/>
          </a:prstGeom>
          <a:noFill/>
          <a:ln w="9525">
            <a:noFill/>
            <a:miter lim="800000"/>
            <a:headEnd/>
            <a:tailEnd/>
          </a:ln>
        </p:spPr>
        <p:txBody>
          <a:bodyPr wrap="none">
            <a:spAutoFit/>
          </a:bodyPr>
          <a:lstStyle/>
          <a:p>
            <a:pPr algn="ctr"/>
            <a:r>
              <a:rPr kumimoji="0" lang="en-US" sz="1800" b="1" i="1">
                <a:solidFill>
                  <a:srgbClr val="000000"/>
                </a:solidFill>
                <a:latin typeface="Arial Narrow" pitchFamily="34" charset="0"/>
              </a:rPr>
              <a:t>good information</a:t>
            </a:r>
          </a:p>
          <a:p>
            <a:pPr algn="ctr"/>
            <a:r>
              <a:rPr kumimoji="0" lang="en-US" sz="1800" b="1" i="1">
                <a:solidFill>
                  <a:srgbClr val="000000"/>
                </a:solidFill>
                <a:latin typeface="Arial Narrow" pitchFamily="34" charset="0"/>
              </a:rPr>
              <a:t>low impact </a:t>
            </a:r>
          </a:p>
        </p:txBody>
      </p:sp>
      <p:sp>
        <p:nvSpPr>
          <p:cNvPr id="62478" name="AutoShape 15"/>
          <p:cNvSpPr>
            <a:spLocks noChangeArrowheads="1"/>
          </p:cNvSpPr>
          <p:nvPr/>
        </p:nvSpPr>
        <p:spPr bwMode="auto">
          <a:xfrm>
            <a:off x="457200" y="5638800"/>
            <a:ext cx="1524000" cy="685800"/>
          </a:xfrm>
          <a:prstGeom prst="wedgeRectCallout">
            <a:avLst>
              <a:gd name="adj1" fmla="val 56148"/>
              <a:gd name="adj2" fmla="val -108796"/>
            </a:avLst>
          </a:prstGeom>
          <a:solidFill>
            <a:srgbClr val="FFFF66"/>
          </a:solidFill>
          <a:ln w="9525">
            <a:solidFill>
              <a:schemeClr val="tx1"/>
            </a:solidFill>
            <a:miter lim="800000"/>
            <a:headEnd/>
            <a:tailEnd/>
          </a:ln>
        </p:spPr>
        <p:txBody>
          <a:bodyPr/>
          <a:lstStyle/>
          <a:p>
            <a:pPr algn="ctr"/>
            <a:r>
              <a:rPr kumimoji="0" lang="en-US" sz="2000" i="1" dirty="0">
                <a:latin typeface="Arial Narrow" pitchFamily="34" charset="0"/>
              </a:rPr>
              <a:t>OBJECTIVE &amp; SIMPLE</a:t>
            </a:r>
          </a:p>
        </p:txBody>
      </p:sp>
      <p:sp>
        <p:nvSpPr>
          <p:cNvPr id="62479" name="Text Box 16"/>
          <p:cNvSpPr txBox="1">
            <a:spLocks noChangeArrowheads="1"/>
          </p:cNvSpPr>
          <p:nvPr/>
        </p:nvSpPr>
        <p:spPr bwMode="auto">
          <a:xfrm>
            <a:off x="3821113" y="4845050"/>
            <a:ext cx="1914525" cy="641350"/>
          </a:xfrm>
          <a:prstGeom prst="rect">
            <a:avLst/>
          </a:prstGeom>
          <a:noFill/>
          <a:ln w="9525">
            <a:noFill/>
            <a:miter lim="800000"/>
            <a:headEnd/>
            <a:tailEnd/>
          </a:ln>
        </p:spPr>
        <p:txBody>
          <a:bodyPr wrap="none">
            <a:spAutoFit/>
          </a:bodyPr>
          <a:lstStyle/>
          <a:p>
            <a:pPr algn="ctr"/>
            <a:r>
              <a:rPr kumimoji="0" lang="en-US" sz="1800" b="1" i="1">
                <a:solidFill>
                  <a:srgbClr val="000000"/>
                </a:solidFill>
                <a:latin typeface="Arial Narrow" pitchFamily="34" charset="0"/>
              </a:rPr>
              <a:t>good information</a:t>
            </a:r>
          </a:p>
          <a:p>
            <a:pPr algn="ctr"/>
            <a:r>
              <a:rPr kumimoji="0" lang="en-US" sz="1800" b="1" i="1">
                <a:solidFill>
                  <a:srgbClr val="000000"/>
                </a:solidFill>
                <a:latin typeface="Arial Narrow" pitchFamily="34" charset="0"/>
              </a:rPr>
              <a:t>important decision </a:t>
            </a:r>
          </a:p>
        </p:txBody>
      </p:sp>
      <p:sp>
        <p:nvSpPr>
          <p:cNvPr id="157713" name="AutoShape 17"/>
          <p:cNvSpPr>
            <a:spLocks noChangeArrowheads="1"/>
          </p:cNvSpPr>
          <p:nvPr/>
        </p:nvSpPr>
        <p:spPr bwMode="auto">
          <a:xfrm>
            <a:off x="6096000" y="5562600"/>
            <a:ext cx="1905000" cy="685800"/>
          </a:xfrm>
          <a:prstGeom prst="wedgeRectCallout">
            <a:avLst>
              <a:gd name="adj1" fmla="val -91528"/>
              <a:gd name="adj2" fmla="val -59722"/>
            </a:avLst>
          </a:prstGeom>
          <a:solidFill>
            <a:srgbClr val="FFFF66"/>
          </a:solidFill>
          <a:ln w="9525">
            <a:solidFill>
              <a:schemeClr val="tx1"/>
            </a:solidFill>
            <a:miter lim="800000"/>
            <a:headEnd/>
            <a:tailEnd/>
          </a:ln>
        </p:spPr>
        <p:txBody>
          <a:bodyPr/>
          <a:lstStyle/>
          <a:p>
            <a:pPr algn="ctr"/>
            <a:r>
              <a:rPr kumimoji="0" lang="en-US" sz="2000" i="1" dirty="0">
                <a:latin typeface="Arial Narrow" pitchFamily="34" charset="0"/>
              </a:rPr>
              <a:t>OBJECTIVE &amp; DEMANDING</a:t>
            </a:r>
          </a:p>
        </p:txBody>
      </p:sp>
      <p:sp>
        <p:nvSpPr>
          <p:cNvPr id="62481" name="Line 18"/>
          <p:cNvSpPr>
            <a:spLocks noChangeShapeType="1"/>
          </p:cNvSpPr>
          <p:nvPr/>
        </p:nvSpPr>
        <p:spPr bwMode="auto">
          <a:xfrm>
            <a:off x="3810000" y="2819400"/>
            <a:ext cx="0" cy="3048000"/>
          </a:xfrm>
          <a:prstGeom prst="line">
            <a:avLst/>
          </a:prstGeom>
          <a:noFill/>
          <a:ln w="57150">
            <a:solidFill>
              <a:schemeClr val="tx1"/>
            </a:solidFill>
            <a:prstDash val="sysDot"/>
            <a:round/>
            <a:headEnd/>
            <a:tailEnd/>
          </a:ln>
        </p:spPr>
        <p:txBody>
          <a:bodyPr/>
          <a:lstStyle/>
          <a:p>
            <a:endParaRPr lang="en-US"/>
          </a:p>
        </p:txBody>
      </p:sp>
      <p:sp>
        <p:nvSpPr>
          <p:cNvPr id="62482" name="Line 19"/>
          <p:cNvSpPr>
            <a:spLocks noChangeShapeType="1"/>
          </p:cNvSpPr>
          <p:nvPr/>
        </p:nvSpPr>
        <p:spPr bwMode="auto">
          <a:xfrm flipH="1">
            <a:off x="1676400" y="4343400"/>
            <a:ext cx="4267200" cy="0"/>
          </a:xfrm>
          <a:prstGeom prst="line">
            <a:avLst/>
          </a:prstGeom>
          <a:noFill/>
          <a:ln w="57150">
            <a:solidFill>
              <a:schemeClr val="tx1"/>
            </a:solidFill>
            <a:prstDash val="sysDot"/>
            <a:round/>
            <a:headEnd/>
            <a:tailEnd/>
          </a:ln>
        </p:spPr>
        <p:txBody>
          <a:bodyPr/>
          <a:lstStyle/>
          <a:p>
            <a:endParaRPr lang="en-US"/>
          </a:p>
        </p:txBody>
      </p:sp>
      <p:sp>
        <p:nvSpPr>
          <p:cNvPr id="157716" name="Rectangle 20"/>
          <p:cNvSpPr>
            <a:spLocks noChangeArrowheads="1"/>
          </p:cNvSpPr>
          <p:nvPr/>
        </p:nvSpPr>
        <p:spPr bwMode="auto">
          <a:xfrm>
            <a:off x="3962400" y="3048000"/>
            <a:ext cx="1600200" cy="1219200"/>
          </a:xfrm>
          <a:prstGeom prst="rect">
            <a:avLst/>
          </a:prstGeom>
          <a:solidFill>
            <a:srgbClr val="0000FF">
              <a:alpha val="32156"/>
            </a:srgbClr>
          </a:solidFill>
          <a:ln w="9525">
            <a:noFill/>
            <a:miter lim="800000"/>
            <a:headEnd/>
            <a:tailEnd/>
          </a:ln>
        </p:spPr>
        <p:txBody>
          <a:bodyPr wrap="none" anchor="ctr"/>
          <a:lstStyle/>
          <a:p>
            <a:endParaRPr lang="en-US"/>
          </a:p>
        </p:txBody>
      </p:sp>
      <p:sp>
        <p:nvSpPr>
          <p:cNvPr id="157718" name="AutoShape 22"/>
          <p:cNvSpPr>
            <a:spLocks noChangeArrowheads="1"/>
          </p:cNvSpPr>
          <p:nvPr/>
        </p:nvSpPr>
        <p:spPr bwMode="auto">
          <a:xfrm>
            <a:off x="5638800" y="1981200"/>
            <a:ext cx="2743200" cy="685800"/>
          </a:xfrm>
          <a:prstGeom prst="wedgeRectCallout">
            <a:avLst>
              <a:gd name="adj1" fmla="val -63542"/>
              <a:gd name="adj2" fmla="val 124332"/>
            </a:avLst>
          </a:prstGeom>
          <a:solidFill>
            <a:schemeClr val="accent2">
              <a:lumMod val="75000"/>
            </a:schemeClr>
          </a:solidFill>
          <a:ln w="9525">
            <a:solidFill>
              <a:schemeClr val="tx1"/>
            </a:solidFill>
            <a:miter lim="800000"/>
            <a:headEnd/>
            <a:tailEnd/>
          </a:ln>
        </p:spPr>
        <p:txBody>
          <a:bodyPr/>
          <a:lstStyle/>
          <a:p>
            <a:pPr algn="ctr"/>
            <a:r>
              <a:rPr kumimoji="0" lang="en-US" sz="2000" i="1" dirty="0">
                <a:solidFill>
                  <a:schemeClr val="bg1"/>
                </a:solidFill>
                <a:latin typeface="Arial Narrow" pitchFamily="34" charset="0"/>
              </a:rPr>
              <a:t>DISCOVERY &amp; ORIGINAL CRITICAL THINKING</a:t>
            </a:r>
          </a:p>
        </p:txBody>
      </p:sp>
      <p:sp>
        <p:nvSpPr>
          <p:cNvPr id="23" name="TextBox 22"/>
          <p:cNvSpPr txBox="1"/>
          <p:nvPr/>
        </p:nvSpPr>
        <p:spPr>
          <a:xfrm>
            <a:off x="2743200" y="1981200"/>
            <a:ext cx="2514600" cy="830997"/>
          </a:xfrm>
          <a:prstGeom prst="rect">
            <a:avLst/>
          </a:prstGeom>
          <a:noFill/>
        </p:spPr>
        <p:txBody>
          <a:bodyPr wrap="square" rtlCol="0">
            <a:spAutoFit/>
          </a:bodyPr>
          <a:lstStyle/>
          <a:p>
            <a:pPr algn="ctr"/>
            <a:r>
              <a:rPr lang="en-US" sz="2400" b="1" i="1" dirty="0">
                <a:solidFill>
                  <a:srgbClr val="FF0000"/>
                </a:solidFill>
              </a:rPr>
              <a:t>Domain of </a:t>
            </a:r>
          </a:p>
          <a:p>
            <a:pPr algn="ctr"/>
            <a:r>
              <a:rPr lang="en-US" sz="2400" b="1" i="1" dirty="0">
                <a:solidFill>
                  <a:srgbClr val="FF0000"/>
                </a:solidFill>
              </a:rPr>
              <a:t>Highest Creativity</a:t>
            </a:r>
          </a:p>
        </p:txBody>
      </p:sp>
      <p:sp>
        <p:nvSpPr>
          <p:cNvPr id="24" name="Rounded Rectangle 23"/>
          <p:cNvSpPr/>
          <p:nvPr/>
        </p:nvSpPr>
        <p:spPr>
          <a:xfrm>
            <a:off x="1981200" y="2895600"/>
            <a:ext cx="1676400" cy="3048000"/>
          </a:xfrm>
          <a:prstGeom prst="roundRect">
            <a:avLst/>
          </a:prstGeom>
          <a:solidFill>
            <a:srgbClr val="0066FF">
              <a:alpha val="20000"/>
            </a:srgb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400" y="3810000"/>
            <a:ext cx="1600200" cy="1569660"/>
          </a:xfrm>
          <a:prstGeom prst="rect">
            <a:avLst/>
          </a:prstGeom>
          <a:noFill/>
        </p:spPr>
        <p:txBody>
          <a:bodyPr wrap="square" rtlCol="0">
            <a:spAutoFit/>
          </a:bodyPr>
          <a:lstStyle/>
          <a:p>
            <a:pPr algn="ctr"/>
            <a:r>
              <a:rPr lang="en-US" sz="2400" b="1" i="1" dirty="0">
                <a:solidFill>
                  <a:srgbClr val="FF0000"/>
                </a:solidFill>
              </a:rPr>
              <a:t>Area of Maximum Design Freedom</a:t>
            </a:r>
          </a:p>
        </p:txBody>
      </p:sp>
      <p:sp>
        <p:nvSpPr>
          <p:cNvPr id="26" name="Oval 25"/>
          <p:cNvSpPr/>
          <p:nvPr/>
        </p:nvSpPr>
        <p:spPr>
          <a:xfrm>
            <a:off x="1295400" y="2971800"/>
            <a:ext cx="5562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7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nimBg="1"/>
      <p:bldP spid="62478" grpId="0" animBg="1"/>
      <p:bldP spid="157713" grpId="0" animBg="1"/>
      <p:bldP spid="157716" grpId="0" animBg="1"/>
      <p:bldP spid="157718" grpId="0" animBg="1"/>
      <p:bldP spid="23" grpId="0"/>
      <p:bldP spid="24" grpId="0" animBg="1"/>
      <p:bldP spid="25"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2C5E-0A46-4889-9CF5-828B160F01DA}"/>
              </a:ext>
            </a:extLst>
          </p:cNvPr>
          <p:cNvSpPr>
            <a:spLocks noGrp="1"/>
          </p:cNvSpPr>
          <p:nvPr>
            <p:ph type="title"/>
          </p:nvPr>
        </p:nvSpPr>
        <p:spPr/>
        <p:txBody>
          <a:bodyPr/>
          <a:lstStyle/>
          <a:p>
            <a:r>
              <a:rPr lang="en-US" i="1" dirty="0"/>
              <a:t>Discussion</a:t>
            </a:r>
          </a:p>
        </p:txBody>
      </p:sp>
      <p:sp>
        <p:nvSpPr>
          <p:cNvPr id="3" name="Content Placeholder 2">
            <a:extLst>
              <a:ext uri="{FF2B5EF4-FFF2-40B4-BE49-F238E27FC236}">
                <a16:creationId xmlns:a16="http://schemas.microsoft.com/office/drawing/2014/main" id="{9E5D364E-672B-4E86-B614-E1301DA83F6E}"/>
              </a:ext>
            </a:extLst>
          </p:cNvPr>
          <p:cNvSpPr>
            <a:spLocks noGrp="1"/>
          </p:cNvSpPr>
          <p:nvPr>
            <p:ph idx="1"/>
          </p:nvPr>
        </p:nvSpPr>
        <p:spPr/>
        <p:txBody>
          <a:bodyPr/>
          <a:lstStyle/>
          <a:p>
            <a:r>
              <a:rPr lang="en-US" dirty="0"/>
              <a:t>How do you gain new knowledge to support innovation?</a:t>
            </a:r>
          </a:p>
          <a:p>
            <a:r>
              <a:rPr lang="en-US" dirty="0"/>
              <a:t>Do you make intuitive design decisions?</a:t>
            </a:r>
          </a:p>
          <a:p>
            <a:r>
              <a:rPr lang="en-US" dirty="0"/>
              <a:t>Are you using tacit knowledge?</a:t>
            </a:r>
          </a:p>
          <a:p>
            <a:r>
              <a:rPr lang="en-US" dirty="0"/>
              <a:t>Are you involved in design dialogue with the project stakeholders?</a:t>
            </a:r>
          </a:p>
          <a:p>
            <a:r>
              <a:rPr lang="en-US" dirty="0"/>
              <a:t>Does design dialogue help avoid arbitrary decisions?</a:t>
            </a:r>
          </a:p>
        </p:txBody>
      </p:sp>
    </p:spTree>
    <p:extLst>
      <p:ext uri="{BB962C8B-B14F-4D97-AF65-F5344CB8AC3E}">
        <p14:creationId xmlns:p14="http://schemas.microsoft.com/office/powerpoint/2010/main" val="385610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_DSC1421 -®Ruona 10"/>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23336"/>
            <a:ext cx="9143999" cy="6073983"/>
          </a:xfrm>
          <a:noFill/>
          <a:ln>
            <a:noFill/>
          </a:ln>
        </p:spPr>
      </p:pic>
      <p:sp>
        <p:nvSpPr>
          <p:cNvPr id="2" name="TextBox 1"/>
          <p:cNvSpPr txBox="1"/>
          <p:nvPr/>
        </p:nvSpPr>
        <p:spPr>
          <a:xfrm>
            <a:off x="1905000" y="6096000"/>
            <a:ext cx="5500929" cy="738664"/>
          </a:xfrm>
          <a:prstGeom prst="rect">
            <a:avLst/>
          </a:prstGeom>
          <a:noFill/>
        </p:spPr>
        <p:txBody>
          <a:bodyPr wrap="none" rtlCol="0">
            <a:spAutoFit/>
          </a:bodyPr>
          <a:lstStyle/>
          <a:p>
            <a:pPr algn="ctr"/>
            <a:r>
              <a:rPr lang="en-US" sz="2400" dirty="0" err="1"/>
              <a:t>Skåne</a:t>
            </a:r>
            <a:r>
              <a:rPr lang="en-US" sz="2400" dirty="0"/>
              <a:t> University Hospital, Malmö, Sweden</a:t>
            </a:r>
          </a:p>
          <a:p>
            <a:pPr algn="ctr"/>
            <a:r>
              <a:rPr lang="en-US" dirty="0"/>
              <a:t>Architect: C.F. </a:t>
            </a:r>
            <a:r>
              <a:rPr lang="en-US" dirty="0" err="1"/>
              <a:t>Møller</a:t>
            </a:r>
            <a:r>
              <a:rPr lang="en-US"/>
              <a:t>, Aarhus, Denmark</a:t>
            </a:r>
            <a:endParaRPr lang="en-US" dirty="0"/>
          </a:p>
        </p:txBody>
      </p:sp>
    </p:spTree>
    <p:extLst>
      <p:ext uri="{BB962C8B-B14F-4D97-AF65-F5344CB8AC3E}">
        <p14:creationId xmlns:p14="http://schemas.microsoft.com/office/powerpoint/2010/main" val="98189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048000"/>
            <a:ext cx="8077200" cy="2438400"/>
          </a:xfrm>
          <a:prstGeom prst="rect">
            <a:avLst/>
          </a:prstGeom>
        </p:spPr>
        <p:txBody>
          <a:bodyPr vert="horz" lIns="91440" tIns="0" rIns="45720" bIns="0" rtlCol="0" anchor="t">
            <a:normAutofit fontScale="47500" lnSpcReduction="20000"/>
            <a:scene3d>
              <a:camera prst="orthographicFront"/>
              <a:lightRig rig="threePt" dir="t">
                <a:rot lat="0" lon="0" rev="4800000"/>
              </a:lightRig>
            </a:scene3d>
            <a:sp3d prstMaterial="matte">
              <a:bevelT w="50800" h="10160"/>
            </a:sp3d>
          </a:bodyPr>
          <a:lstStyle/>
          <a:p>
            <a:pPr lvl="0">
              <a:spcBef>
                <a:spcPct val="0"/>
              </a:spcBef>
              <a:defRPr/>
            </a:pPr>
            <a:r>
              <a:rPr lang="en-US" sz="6700" i="1" dirty="0"/>
              <a:t>The Role of Intuition in Evidence-Based Design</a:t>
            </a:r>
            <a:endParaRPr kumimoji="0" lang="en-US" sz="6700" b="1" i="0" u="none" strike="noStrike" kern="1200" cap="none" spc="0" normalizeH="0" baseline="0" noProof="0" dirty="0">
              <a:ln>
                <a:noFill/>
              </a:ln>
              <a:solidFill>
                <a:schemeClr val="accent1">
                  <a:satMod val="150000"/>
                </a:schemeClr>
              </a:solidFill>
              <a:effectLst/>
              <a:uLnTx/>
              <a:uFillTx/>
              <a:latin typeface="+mj-lt"/>
              <a:ea typeface="+mj-ea"/>
              <a:cs typeface="+mj-cs"/>
            </a:endParaRPr>
          </a:p>
          <a:p>
            <a:pPr lvl="0">
              <a:spcBef>
                <a:spcPct val="0"/>
              </a:spcBef>
              <a:defRPr/>
            </a:pPr>
            <a:endParaRPr kumimoji="0" lang="en-US" sz="4700" b="1" i="0" u="none" strike="noStrike" kern="1200" cap="none" spc="0" normalizeH="0" baseline="0" noProof="0" dirty="0">
              <a:ln>
                <a:noFill/>
              </a:ln>
              <a:solidFill>
                <a:schemeClr val="accent1">
                  <a:satMod val="150000"/>
                </a:schemeClr>
              </a:solidFill>
              <a:effectLst/>
              <a:uLnTx/>
              <a:uFillTx/>
              <a:latin typeface="+mj-lt"/>
              <a:ea typeface="+mj-ea"/>
              <a:cs typeface="+mj-cs"/>
            </a:endParaRPr>
          </a:p>
          <a:p>
            <a:pPr lvl="0">
              <a:spcBef>
                <a:spcPct val="0"/>
              </a:spcBef>
              <a:defRPr/>
            </a:pPr>
            <a:endParaRPr kumimoji="0" lang="en-US" sz="2100" b="1" i="0" u="none" strike="noStrike" kern="1200" cap="none" spc="0" normalizeH="0" baseline="0" noProof="0" dirty="0">
              <a:ln>
                <a:noFill/>
              </a:ln>
              <a:solidFill>
                <a:schemeClr val="accent1">
                  <a:satMod val="150000"/>
                </a:schemeClr>
              </a:solidFill>
              <a:effectLst/>
              <a:uLnTx/>
              <a:uFillTx/>
              <a:latin typeface="+mj-lt"/>
              <a:ea typeface="+mj-ea"/>
              <a:cs typeface="+mj-cs"/>
            </a:endParaRPr>
          </a:p>
          <a:p>
            <a:pPr lvl="0">
              <a:spcBef>
                <a:spcPct val="0"/>
              </a:spcBef>
              <a:defRPr/>
            </a:pPr>
            <a:endParaRPr kumimoji="0" lang="en-US" sz="6000" b="1" i="0" u="none" strike="noStrike" kern="1200" cap="none" spc="0" normalizeH="0" baseline="0" noProof="0" dirty="0">
              <a:ln>
                <a:noFill/>
              </a:ln>
              <a:solidFill>
                <a:schemeClr val="accent1">
                  <a:satMod val="150000"/>
                </a:schemeClr>
              </a:solidFill>
              <a:effectLst/>
              <a:uLnTx/>
              <a:uFillTx/>
              <a:latin typeface="+mj-lt"/>
              <a:ea typeface="+mj-ea"/>
              <a:cs typeface="+mj-cs"/>
            </a:endParaRPr>
          </a:p>
          <a:p>
            <a:pPr lvl="0">
              <a:spcBef>
                <a:spcPct val="0"/>
              </a:spcBef>
              <a:defRPr/>
            </a:pPr>
            <a:r>
              <a:rPr kumimoji="0" lang="en-US" sz="6000" b="1" i="0" u="none" strike="noStrike" kern="1200" cap="none" spc="0" normalizeH="0" baseline="0" noProof="0" dirty="0">
                <a:ln>
                  <a:noFill/>
                </a:ln>
                <a:solidFill>
                  <a:schemeClr val="accent1">
                    <a:satMod val="150000"/>
                  </a:schemeClr>
                </a:solidFill>
                <a:effectLst/>
                <a:uLnTx/>
                <a:uFillTx/>
                <a:latin typeface="+mj-lt"/>
                <a:ea typeface="+mj-ea"/>
                <a:cs typeface="+mj-cs"/>
              </a:rPr>
              <a:t>Thank you</a:t>
            </a:r>
            <a:r>
              <a:rPr kumimoji="0" lang="en-US" sz="6000" b="1" i="1" u="none" strike="noStrike" kern="1200" cap="none" spc="0" normalizeH="0" baseline="0" noProof="0" dirty="0">
                <a:ln>
                  <a:noFill/>
                </a:ln>
                <a:solidFill>
                  <a:schemeClr val="accent1">
                    <a:satMod val="150000"/>
                  </a:schemeClr>
                </a:solidFill>
                <a:effectLst/>
                <a:uLnTx/>
                <a:uFillTx/>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chemeClr val="accent1">
                  <a:satMod val="150000"/>
                </a:schemeClr>
              </a:solidFill>
              <a:effectLst/>
              <a:uLnTx/>
              <a:uFillTx/>
              <a:latin typeface="+mj-lt"/>
              <a:ea typeface="+mj-ea"/>
              <a:cs typeface="+mj-cs"/>
            </a:endParaRPr>
          </a:p>
          <a:p>
            <a:pPr marL="0" marR="0" lvl="0" indent="0" algn="l" defTabSz="914400" rtl="0" eaLnBrk="1" fontAlgn="auto" latinLnBrk="0" hangingPunct="1">
              <a:lnSpc>
                <a:spcPct val="134000"/>
              </a:lnSpc>
              <a:spcBef>
                <a:spcPct val="0"/>
              </a:spcBef>
              <a:spcAft>
                <a:spcPts val="0"/>
              </a:spcAft>
              <a:buClrTx/>
              <a:buSzTx/>
              <a:buFontTx/>
              <a:buNone/>
              <a:tabLst/>
              <a:defRPr/>
            </a:pPr>
            <a:r>
              <a:rPr lang="en-US" sz="3400" b="1" dirty="0">
                <a:solidFill>
                  <a:srgbClr val="FFCC00"/>
                </a:solidFill>
                <a:latin typeface="+mj-lt"/>
                <a:ea typeface="+mj-ea"/>
                <a:cs typeface="+mj-cs"/>
              </a:rPr>
              <a:t>khamilton@tamu.edu</a:t>
            </a:r>
          </a:p>
          <a:p>
            <a:pPr marL="0" marR="0" lvl="0" indent="0" algn="l" defTabSz="914400" rtl="0" eaLnBrk="1" fontAlgn="auto" latinLnBrk="0" hangingPunct="1">
              <a:lnSpc>
                <a:spcPct val="134000"/>
              </a:lnSpc>
              <a:spcBef>
                <a:spcPct val="0"/>
              </a:spcBef>
              <a:spcAft>
                <a:spcPts val="0"/>
              </a:spcAft>
              <a:buClrTx/>
              <a:buSzTx/>
              <a:buFontTx/>
              <a:buNone/>
              <a:tabLst/>
              <a:defRPr/>
            </a:pPr>
            <a:r>
              <a:rPr lang="en-US" sz="3400" b="1" dirty="0">
                <a:solidFill>
                  <a:srgbClr val="FFCC00"/>
                </a:solidFill>
                <a:latin typeface="+mj-lt"/>
                <a:ea typeface="+mj-ea"/>
                <a:cs typeface="+mj-cs"/>
              </a:rPr>
              <a:t>stefan.lundin@white.se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2" name="TextBox 1">
            <a:extLst>
              <a:ext uri="{FF2B5EF4-FFF2-40B4-BE49-F238E27FC236}">
                <a16:creationId xmlns:a16="http://schemas.microsoft.com/office/drawing/2014/main" id="{962AA4D4-D6C5-4F90-A8A4-8B6ECE0EBD3B}"/>
              </a:ext>
            </a:extLst>
          </p:cNvPr>
          <p:cNvSpPr txBox="1"/>
          <p:nvPr/>
        </p:nvSpPr>
        <p:spPr>
          <a:xfrm>
            <a:off x="762000" y="6019800"/>
            <a:ext cx="6591100" cy="369332"/>
          </a:xfrm>
          <a:prstGeom prst="rect">
            <a:avLst/>
          </a:prstGeom>
          <a:noFill/>
        </p:spPr>
        <p:txBody>
          <a:bodyPr wrap="none" rtlCol="0">
            <a:spAutoFit/>
          </a:bodyPr>
          <a:lstStyle/>
          <a:p>
            <a:r>
              <a:rPr lang="en-US" i="1" dirty="0"/>
              <a:t>European Healthcare Design Conference,</a:t>
            </a:r>
            <a:r>
              <a:rPr lang="en-US" dirty="0"/>
              <a:t> 17-19 June 2019, </a:t>
            </a:r>
            <a:r>
              <a:rPr lang="en-US" i="1" dirty="0"/>
              <a:t>London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741" t="6187" b="7218"/>
          <a:stretch>
            <a:fillRect/>
          </a:stretch>
        </p:blipFill>
        <p:spPr bwMode="auto">
          <a:xfrm>
            <a:off x="228600" y="457199"/>
            <a:ext cx="8915401" cy="5975664"/>
          </a:xfrm>
          <a:prstGeom prst="rect">
            <a:avLst/>
          </a:prstGeom>
          <a:noFill/>
          <a:ln w="9525">
            <a:noFill/>
            <a:miter lim="800000"/>
            <a:headEnd/>
            <a:tailEnd/>
          </a:ln>
        </p:spPr>
      </p:pic>
      <p:sp>
        <p:nvSpPr>
          <p:cNvPr id="5" name="TextBox 4"/>
          <p:cNvSpPr txBox="1"/>
          <p:nvPr/>
        </p:nvSpPr>
        <p:spPr>
          <a:xfrm>
            <a:off x="4038600" y="2477869"/>
            <a:ext cx="1600200" cy="646331"/>
          </a:xfrm>
          <a:prstGeom prst="rect">
            <a:avLst/>
          </a:prstGeom>
          <a:noFill/>
        </p:spPr>
        <p:txBody>
          <a:bodyPr wrap="square" rtlCol="0">
            <a:spAutoFit/>
          </a:bodyPr>
          <a:lstStyle/>
          <a:p>
            <a:r>
              <a:rPr lang="en-US" dirty="0"/>
              <a:t>1-bed patient room</a:t>
            </a:r>
          </a:p>
        </p:txBody>
      </p:sp>
      <p:sp>
        <p:nvSpPr>
          <p:cNvPr id="6" name="TextBox 5"/>
          <p:cNvSpPr txBox="1"/>
          <p:nvPr/>
        </p:nvSpPr>
        <p:spPr>
          <a:xfrm>
            <a:off x="7010400" y="3429000"/>
            <a:ext cx="1524000" cy="369332"/>
          </a:xfrm>
          <a:prstGeom prst="rect">
            <a:avLst/>
          </a:prstGeom>
          <a:noFill/>
        </p:spPr>
        <p:txBody>
          <a:bodyPr wrap="square" rtlCol="0">
            <a:spAutoFit/>
          </a:bodyPr>
          <a:lstStyle/>
          <a:p>
            <a:r>
              <a:rPr lang="en-US" dirty="0"/>
              <a:t>staff corridor</a:t>
            </a:r>
          </a:p>
        </p:txBody>
      </p:sp>
      <p:sp>
        <p:nvSpPr>
          <p:cNvPr id="7" name="TextBox 6"/>
          <p:cNvSpPr txBox="1"/>
          <p:nvPr/>
        </p:nvSpPr>
        <p:spPr>
          <a:xfrm>
            <a:off x="1905000" y="3810000"/>
            <a:ext cx="1600200" cy="584775"/>
          </a:xfrm>
          <a:prstGeom prst="rect">
            <a:avLst/>
          </a:prstGeom>
          <a:noFill/>
        </p:spPr>
        <p:txBody>
          <a:bodyPr wrap="square" rtlCol="0">
            <a:spAutoFit/>
          </a:bodyPr>
          <a:lstStyle/>
          <a:p>
            <a:r>
              <a:rPr lang="en-US" sz="1600" dirty="0"/>
              <a:t>anteroom </a:t>
            </a:r>
          </a:p>
          <a:p>
            <a:r>
              <a:rPr lang="en-US" sz="1600" dirty="0"/>
              <a:t>entry</a:t>
            </a:r>
          </a:p>
        </p:txBody>
      </p:sp>
      <p:sp>
        <p:nvSpPr>
          <p:cNvPr id="8" name="TextBox 7"/>
          <p:cNvSpPr txBox="1"/>
          <p:nvPr/>
        </p:nvSpPr>
        <p:spPr>
          <a:xfrm>
            <a:off x="914400" y="1337846"/>
            <a:ext cx="1600200" cy="338554"/>
          </a:xfrm>
          <a:prstGeom prst="rect">
            <a:avLst/>
          </a:prstGeom>
          <a:noFill/>
        </p:spPr>
        <p:txBody>
          <a:bodyPr wrap="square" rtlCol="0">
            <a:spAutoFit/>
          </a:bodyPr>
          <a:lstStyle/>
          <a:p>
            <a:r>
              <a:rPr lang="en-US" sz="1600" dirty="0"/>
              <a:t>exterior balcony</a:t>
            </a:r>
          </a:p>
        </p:txBody>
      </p:sp>
      <p:sp>
        <p:nvSpPr>
          <p:cNvPr id="10" name="TextBox 9"/>
          <p:cNvSpPr txBox="1"/>
          <p:nvPr/>
        </p:nvSpPr>
        <p:spPr>
          <a:xfrm>
            <a:off x="6705600" y="4749225"/>
            <a:ext cx="1600200" cy="338554"/>
          </a:xfrm>
          <a:prstGeom prst="rect">
            <a:avLst/>
          </a:prstGeom>
          <a:noFill/>
        </p:spPr>
        <p:txBody>
          <a:bodyPr wrap="square" rtlCol="0">
            <a:spAutoFit/>
          </a:bodyPr>
          <a:lstStyle/>
          <a:p>
            <a:r>
              <a:rPr lang="en-US" sz="1600" dirty="0"/>
              <a:t>staff anteroom </a:t>
            </a:r>
          </a:p>
        </p:txBody>
      </p:sp>
      <p:sp>
        <p:nvSpPr>
          <p:cNvPr id="11" name="TextBox 10"/>
          <p:cNvSpPr txBox="1"/>
          <p:nvPr/>
        </p:nvSpPr>
        <p:spPr>
          <a:xfrm>
            <a:off x="3886200" y="4766846"/>
            <a:ext cx="1600200" cy="338554"/>
          </a:xfrm>
          <a:prstGeom prst="rect">
            <a:avLst/>
          </a:prstGeom>
          <a:noFill/>
        </p:spPr>
        <p:txBody>
          <a:bodyPr wrap="square" rtlCol="0">
            <a:spAutoFit/>
          </a:bodyPr>
          <a:lstStyle/>
          <a:p>
            <a:r>
              <a:rPr lang="en-US" sz="1600" dirty="0"/>
              <a:t>patient toilet</a:t>
            </a:r>
          </a:p>
        </p:txBody>
      </p:sp>
    </p:spTree>
    <p:extLst>
      <p:ext uri="{BB962C8B-B14F-4D97-AF65-F5344CB8AC3E}">
        <p14:creationId xmlns:p14="http://schemas.microsoft.com/office/powerpoint/2010/main" val="372563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endParaRPr lang="en-US"/>
          </a:p>
        </p:txBody>
      </p:sp>
      <p:sp>
        <p:nvSpPr>
          <p:cNvPr id="5123" name="Rectangle 3"/>
          <p:cNvSpPr>
            <a:spLocks noGrp="1" noChangeArrowheads="1"/>
          </p:cNvSpPr>
          <p:nvPr>
            <p:ph type="body" idx="4294967295"/>
          </p:nvPr>
        </p:nvSpPr>
        <p:spPr/>
        <p:txBody>
          <a:bodyPr/>
          <a:lstStyle/>
          <a:p>
            <a:endParaRPr lang="en-US"/>
          </a:p>
        </p:txBody>
      </p:sp>
      <p:pic>
        <p:nvPicPr>
          <p:cNvPr id="5124" name="Picture 4" descr="Invigni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625"/>
            <a:ext cx="9144000" cy="6099175"/>
          </a:xfrm>
          <a:prstGeom prst="rect">
            <a:avLst/>
          </a:prstGeom>
          <a:noFill/>
          <a:ln w="9525">
            <a:noFill/>
            <a:miter lim="800000"/>
            <a:headEnd/>
            <a:tailEnd/>
          </a:ln>
        </p:spPr>
      </p:pic>
    </p:spTree>
    <p:extLst>
      <p:ext uri="{BB962C8B-B14F-4D97-AF65-F5344CB8AC3E}">
        <p14:creationId xmlns:p14="http://schemas.microsoft.com/office/powerpoint/2010/main" val="303125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bwMode="auto">
          <a:xfrm>
            <a:off x="1295400" y="2133600"/>
            <a:ext cx="6477000" cy="39925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nSpc>
                <a:spcPct val="110000"/>
              </a:lnSpc>
              <a:spcBef>
                <a:spcPct val="50000"/>
              </a:spcBef>
            </a:pPr>
            <a:r>
              <a:rPr lang="en-US" altLang="en-US" sz="2400" dirty="0"/>
              <a:t>“Evidence-based design is the conscientious, explicit and judicious use of current best evidence from research and practice in making critical decisions, together with an informed client, about the design of each individual and unique project.”</a:t>
            </a:r>
            <a:r>
              <a:rPr lang="en-US" altLang="en-US" dirty="0"/>
              <a:t>	                  						</a:t>
            </a:r>
            <a:r>
              <a:rPr lang="en-US" altLang="en-US" sz="1600" dirty="0"/>
              <a:t>Hamilton, 2007, 2008, 2009</a:t>
            </a:r>
          </a:p>
          <a:p>
            <a:pPr lvl="1"/>
            <a:r>
              <a:rPr lang="en-US" altLang="en-US" sz="1800" i="1" dirty="0"/>
              <a:t>making decisions</a:t>
            </a:r>
          </a:p>
          <a:p>
            <a:pPr lvl="1"/>
            <a:r>
              <a:rPr lang="en-US" altLang="en-US" sz="1800" i="1" dirty="0"/>
              <a:t>individual projects </a:t>
            </a:r>
          </a:p>
          <a:p>
            <a:pPr lvl="1"/>
            <a:r>
              <a:rPr lang="en-US" altLang="en-US" sz="1800" i="1" dirty="0"/>
              <a:t>current best evidence</a:t>
            </a:r>
          </a:p>
          <a:p>
            <a:pPr lvl="1"/>
            <a:endParaRPr lang="en-US" altLang="en-US" sz="1800" i="1" dirty="0"/>
          </a:p>
        </p:txBody>
      </p:sp>
      <p:sp>
        <p:nvSpPr>
          <p:cNvPr id="14339" name="Rectangle 5"/>
          <p:cNvSpPr>
            <a:spLocks noGrp="1" noChangeArrowheads="1"/>
          </p:cNvSpPr>
          <p:nvPr>
            <p:ph type="title"/>
          </p:nvPr>
        </p:nvSpPr>
        <p:spPr>
          <a:noFill/>
        </p:spPr>
        <p:txBody>
          <a:bodyPr/>
          <a:lstStyle/>
          <a:p>
            <a:r>
              <a:rPr lang="en-US" i="1"/>
              <a:t>What is Evidence-Based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0DE9-2898-472E-A171-7AA8F27E2BA9}"/>
              </a:ext>
            </a:extLst>
          </p:cNvPr>
          <p:cNvSpPr>
            <a:spLocks noGrp="1"/>
          </p:cNvSpPr>
          <p:nvPr>
            <p:ph type="title"/>
          </p:nvPr>
        </p:nvSpPr>
        <p:spPr>
          <a:xfrm>
            <a:off x="381000" y="152400"/>
            <a:ext cx="8382000" cy="1251062"/>
          </a:xfrm>
        </p:spPr>
        <p:txBody>
          <a:bodyPr>
            <a:noAutofit/>
          </a:bodyPr>
          <a:lstStyle/>
          <a:p>
            <a:r>
              <a:rPr lang="en-US" sz="4000" i="1" dirty="0"/>
              <a:t>Design Decisions: Number / Project</a:t>
            </a:r>
          </a:p>
        </p:txBody>
      </p:sp>
      <p:pic>
        <p:nvPicPr>
          <p:cNvPr id="4" name="Picture 3">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b="88195"/>
          <a:stretch/>
        </p:blipFill>
        <p:spPr>
          <a:xfrm>
            <a:off x="914400" y="6157280"/>
            <a:ext cx="7315200" cy="575716"/>
          </a:xfrm>
          <a:prstGeom prst="rect">
            <a:avLst/>
          </a:prstGeom>
        </p:spPr>
      </p:pic>
      <p:pic>
        <p:nvPicPr>
          <p:cNvPr id="11" name="Picture 10">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t="7812"/>
          <a:stretch/>
        </p:blipFill>
        <p:spPr>
          <a:xfrm>
            <a:off x="914400" y="1676400"/>
            <a:ext cx="7315200" cy="4495800"/>
          </a:xfrm>
          <a:prstGeom prst="rect">
            <a:avLst/>
          </a:prstGeom>
        </p:spPr>
      </p:pic>
      <p:sp>
        <p:nvSpPr>
          <p:cNvPr id="13" name="TextBox 12"/>
          <p:cNvSpPr txBox="1"/>
          <p:nvPr/>
        </p:nvSpPr>
        <p:spPr>
          <a:xfrm>
            <a:off x="3360327" y="5499593"/>
            <a:ext cx="2964273" cy="954107"/>
          </a:xfrm>
          <a:prstGeom prst="rect">
            <a:avLst/>
          </a:prstGeom>
          <a:noFill/>
        </p:spPr>
        <p:txBody>
          <a:bodyPr wrap="none" rtlCol="0">
            <a:spAutoFit/>
          </a:bodyPr>
          <a:lstStyle/>
          <a:p>
            <a:pPr algn="ctr"/>
            <a:r>
              <a:rPr lang="en-US" sz="2800" dirty="0">
                <a:solidFill>
                  <a:schemeClr val="bg1"/>
                </a:solidFill>
                <a:latin typeface="Calibri" panose="020F0502020204030204" pitchFamily="34" charset="0"/>
                <a:cs typeface="Calibri" panose="020F0502020204030204" pitchFamily="34" charset="0"/>
              </a:rPr>
              <a:t>Our 2010 Thinking:</a:t>
            </a:r>
          </a:p>
          <a:p>
            <a:pPr algn="ctr"/>
            <a:r>
              <a:rPr lang="en-US" sz="2800" dirty="0">
                <a:solidFill>
                  <a:schemeClr val="bg1"/>
                </a:solidFill>
                <a:latin typeface="Calibri" panose="020F0502020204030204" pitchFamily="34" charset="0"/>
                <a:cs typeface="Calibri" panose="020F0502020204030204" pitchFamily="34" charset="0"/>
              </a:rPr>
              <a:t>Conflict?</a:t>
            </a:r>
          </a:p>
        </p:txBody>
      </p:sp>
      <p:sp>
        <p:nvSpPr>
          <p:cNvPr id="14" name="TextBox 13">
            <a:extLst>
              <a:ext uri="{FF2B5EF4-FFF2-40B4-BE49-F238E27FC236}">
                <a16:creationId xmlns:a16="http://schemas.microsoft.com/office/drawing/2014/main" id="{186FEB47-CF6C-4B01-AB18-0AC83A88CBF4}"/>
              </a:ext>
            </a:extLst>
          </p:cNvPr>
          <p:cNvSpPr txBox="1"/>
          <p:nvPr/>
        </p:nvSpPr>
        <p:spPr>
          <a:xfrm>
            <a:off x="984563" y="5373653"/>
            <a:ext cx="1905000" cy="369332"/>
          </a:xfrm>
          <a:prstGeom prst="rect">
            <a:avLst/>
          </a:prstGeom>
          <a:noFill/>
        </p:spPr>
        <p:txBody>
          <a:bodyPr wrap="square" rtlCol="0">
            <a:spAutoFit/>
          </a:bodyPr>
          <a:lstStyle/>
          <a:p>
            <a:r>
              <a:rPr lang="en-US" b="1" dirty="0">
                <a:solidFill>
                  <a:schemeClr val="bg1"/>
                </a:solidFill>
              </a:rPr>
              <a:t>Evidence-Based</a:t>
            </a:r>
          </a:p>
        </p:txBody>
      </p:sp>
      <p:sp>
        <p:nvSpPr>
          <p:cNvPr id="15" name="TextBox 14">
            <a:extLst>
              <a:ext uri="{FF2B5EF4-FFF2-40B4-BE49-F238E27FC236}">
                <a16:creationId xmlns:a16="http://schemas.microsoft.com/office/drawing/2014/main" id="{3AB22015-0884-4DDE-9295-F457C7392624}"/>
              </a:ext>
            </a:extLst>
          </p:cNvPr>
          <p:cNvSpPr txBox="1"/>
          <p:nvPr/>
        </p:nvSpPr>
        <p:spPr>
          <a:xfrm>
            <a:off x="3825882" y="2783090"/>
            <a:ext cx="1645919" cy="369332"/>
          </a:xfrm>
          <a:prstGeom prst="rect">
            <a:avLst/>
          </a:prstGeom>
          <a:noFill/>
        </p:spPr>
        <p:txBody>
          <a:bodyPr wrap="square" rtlCol="0">
            <a:spAutoFit/>
          </a:bodyPr>
          <a:lstStyle/>
          <a:p>
            <a:r>
              <a:rPr lang="en-US" b="1" dirty="0">
                <a:solidFill>
                  <a:schemeClr val="bg1"/>
                </a:solidFill>
              </a:rPr>
              <a:t>Best Practice</a:t>
            </a:r>
          </a:p>
        </p:txBody>
      </p:sp>
      <p:sp>
        <p:nvSpPr>
          <p:cNvPr id="16" name="TextBox 15">
            <a:extLst>
              <a:ext uri="{FF2B5EF4-FFF2-40B4-BE49-F238E27FC236}">
                <a16:creationId xmlns:a16="http://schemas.microsoft.com/office/drawing/2014/main" id="{D964300D-EE9B-4EAE-8B0B-71CACC0041BC}"/>
              </a:ext>
            </a:extLst>
          </p:cNvPr>
          <p:cNvSpPr txBox="1"/>
          <p:nvPr/>
        </p:nvSpPr>
        <p:spPr>
          <a:xfrm>
            <a:off x="7096533" y="5373653"/>
            <a:ext cx="1645919" cy="369332"/>
          </a:xfrm>
          <a:prstGeom prst="rect">
            <a:avLst/>
          </a:prstGeom>
          <a:noFill/>
        </p:spPr>
        <p:txBody>
          <a:bodyPr wrap="square" rtlCol="0">
            <a:spAutoFit/>
          </a:bodyPr>
          <a:lstStyle/>
          <a:p>
            <a:r>
              <a:rPr lang="en-US" b="1" dirty="0">
                <a:solidFill>
                  <a:schemeClr val="bg1"/>
                </a:solidFill>
              </a:rPr>
              <a:t>Intuitive</a:t>
            </a:r>
          </a:p>
        </p:txBody>
      </p:sp>
      <p:sp>
        <p:nvSpPr>
          <p:cNvPr id="17" name="TextBox 16">
            <a:extLst>
              <a:ext uri="{FF2B5EF4-FFF2-40B4-BE49-F238E27FC236}">
                <a16:creationId xmlns:a16="http://schemas.microsoft.com/office/drawing/2014/main" id="{92F47A7E-7623-4884-AB96-4395CB3A23EE}"/>
              </a:ext>
            </a:extLst>
          </p:cNvPr>
          <p:cNvSpPr txBox="1"/>
          <p:nvPr/>
        </p:nvSpPr>
        <p:spPr>
          <a:xfrm>
            <a:off x="1295400" y="5713065"/>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Hamilton’s </a:t>
            </a:r>
          </a:p>
          <a:p>
            <a:pPr algn="ctr"/>
            <a:r>
              <a:rPr lang="en-US" sz="2000" b="1" i="1" dirty="0">
                <a:solidFill>
                  <a:srgbClr val="FFCC00"/>
                </a:solidFill>
                <a:effectLst>
                  <a:outerShdw blurRad="38100" dist="38100" dir="2700000" algn="tl">
                    <a:srgbClr val="000000">
                      <a:alpha val="43137"/>
                    </a:srgbClr>
                  </a:outerShdw>
                </a:effectLst>
              </a:rPr>
              <a:t>Advocacy</a:t>
            </a:r>
          </a:p>
        </p:txBody>
      </p:sp>
      <p:sp>
        <p:nvSpPr>
          <p:cNvPr id="18" name="TextBox 17">
            <a:extLst>
              <a:ext uri="{FF2B5EF4-FFF2-40B4-BE49-F238E27FC236}">
                <a16:creationId xmlns:a16="http://schemas.microsoft.com/office/drawing/2014/main" id="{EF9C39D6-4F18-46FF-98CC-EAC432391A24}"/>
              </a:ext>
            </a:extLst>
          </p:cNvPr>
          <p:cNvSpPr txBox="1"/>
          <p:nvPr/>
        </p:nvSpPr>
        <p:spPr>
          <a:xfrm>
            <a:off x="3391541" y="3225305"/>
            <a:ext cx="2514600" cy="400110"/>
          </a:xfrm>
          <a:prstGeom prst="rect">
            <a:avLst/>
          </a:prstGeom>
          <a:noFill/>
        </p:spPr>
        <p:txBody>
          <a:bodyPr wrap="square" rtlCol="0">
            <a:spAutoFit/>
          </a:bodyPr>
          <a:lstStyle/>
          <a:p>
            <a:r>
              <a:rPr lang="en-US" sz="2000" b="1" i="1" dirty="0">
                <a:solidFill>
                  <a:srgbClr val="FFCC00"/>
                </a:solidFill>
                <a:effectLst>
                  <a:outerShdw blurRad="38100" dist="38100" dir="2700000" algn="tl">
                    <a:srgbClr val="000000">
                      <a:alpha val="43137"/>
                    </a:srgbClr>
                  </a:outerShdw>
                </a:effectLst>
              </a:rPr>
              <a:t>Majority of Decisions</a:t>
            </a:r>
          </a:p>
        </p:txBody>
      </p:sp>
      <p:sp>
        <p:nvSpPr>
          <p:cNvPr id="19" name="TextBox 18">
            <a:extLst>
              <a:ext uri="{FF2B5EF4-FFF2-40B4-BE49-F238E27FC236}">
                <a16:creationId xmlns:a16="http://schemas.microsoft.com/office/drawing/2014/main" id="{86A04E8F-823A-49FB-B03B-50BAD6669C5D}"/>
              </a:ext>
            </a:extLst>
          </p:cNvPr>
          <p:cNvSpPr txBox="1"/>
          <p:nvPr/>
        </p:nvSpPr>
        <p:spPr>
          <a:xfrm>
            <a:off x="6287784" y="5720128"/>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Lundin’s </a:t>
            </a:r>
          </a:p>
          <a:p>
            <a:pPr algn="ctr"/>
            <a:r>
              <a:rPr lang="en-US" sz="2000" b="1" i="1" dirty="0">
                <a:solidFill>
                  <a:srgbClr val="FFCC00"/>
                </a:solidFill>
                <a:effectLst>
                  <a:outerShdw blurRad="38100" dist="38100" dir="2700000" algn="tl">
                    <a:srgbClr val="000000">
                      <a:alpha val="43137"/>
                    </a:srgbClr>
                  </a:outerShdw>
                </a:effectLst>
              </a:rPr>
              <a:t>Advocacy</a:t>
            </a:r>
          </a:p>
        </p:txBody>
      </p:sp>
    </p:spTree>
    <p:extLst>
      <p:ext uri="{BB962C8B-B14F-4D97-AF65-F5344CB8AC3E}">
        <p14:creationId xmlns:p14="http://schemas.microsoft.com/office/powerpoint/2010/main" val="20479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0DE9-2898-472E-A171-7AA8F27E2BA9}"/>
              </a:ext>
            </a:extLst>
          </p:cNvPr>
          <p:cNvSpPr>
            <a:spLocks noGrp="1"/>
          </p:cNvSpPr>
          <p:nvPr>
            <p:ph type="title"/>
          </p:nvPr>
        </p:nvSpPr>
        <p:spPr>
          <a:xfrm>
            <a:off x="381000" y="152400"/>
            <a:ext cx="8382000" cy="1251062"/>
          </a:xfrm>
        </p:spPr>
        <p:txBody>
          <a:bodyPr>
            <a:noAutofit/>
          </a:bodyPr>
          <a:lstStyle/>
          <a:p>
            <a:r>
              <a:rPr lang="en-US" sz="4000" i="1" dirty="0"/>
              <a:t>Design Decisions: Number / Project</a:t>
            </a:r>
          </a:p>
        </p:txBody>
      </p:sp>
      <p:pic>
        <p:nvPicPr>
          <p:cNvPr id="4" name="Picture 3">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b="88195"/>
          <a:stretch/>
        </p:blipFill>
        <p:spPr>
          <a:xfrm>
            <a:off x="914400" y="6157280"/>
            <a:ext cx="7315200" cy="575716"/>
          </a:xfrm>
          <a:prstGeom prst="rect">
            <a:avLst/>
          </a:prstGeom>
        </p:spPr>
      </p:pic>
      <p:pic>
        <p:nvPicPr>
          <p:cNvPr id="11" name="Picture 10">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t="7812"/>
          <a:stretch/>
        </p:blipFill>
        <p:spPr>
          <a:xfrm>
            <a:off x="914400" y="1676400"/>
            <a:ext cx="7315200" cy="4495800"/>
          </a:xfrm>
          <a:prstGeom prst="rect">
            <a:avLst/>
          </a:prstGeom>
        </p:spPr>
      </p:pic>
      <p:sp>
        <p:nvSpPr>
          <p:cNvPr id="14" name="TextBox 13">
            <a:extLst>
              <a:ext uri="{FF2B5EF4-FFF2-40B4-BE49-F238E27FC236}">
                <a16:creationId xmlns:a16="http://schemas.microsoft.com/office/drawing/2014/main" id="{186FEB47-CF6C-4B01-AB18-0AC83A88CBF4}"/>
              </a:ext>
            </a:extLst>
          </p:cNvPr>
          <p:cNvSpPr txBox="1"/>
          <p:nvPr/>
        </p:nvSpPr>
        <p:spPr>
          <a:xfrm>
            <a:off x="984563" y="5373653"/>
            <a:ext cx="1905000" cy="369332"/>
          </a:xfrm>
          <a:prstGeom prst="rect">
            <a:avLst/>
          </a:prstGeom>
          <a:noFill/>
        </p:spPr>
        <p:txBody>
          <a:bodyPr wrap="square" rtlCol="0">
            <a:spAutoFit/>
          </a:bodyPr>
          <a:lstStyle/>
          <a:p>
            <a:r>
              <a:rPr lang="en-US" b="1" dirty="0">
                <a:solidFill>
                  <a:schemeClr val="bg1"/>
                </a:solidFill>
              </a:rPr>
              <a:t>Evidence-Based</a:t>
            </a:r>
          </a:p>
        </p:txBody>
      </p:sp>
      <p:sp>
        <p:nvSpPr>
          <p:cNvPr id="15" name="TextBox 14">
            <a:extLst>
              <a:ext uri="{FF2B5EF4-FFF2-40B4-BE49-F238E27FC236}">
                <a16:creationId xmlns:a16="http://schemas.microsoft.com/office/drawing/2014/main" id="{3AB22015-0884-4DDE-9295-F457C7392624}"/>
              </a:ext>
            </a:extLst>
          </p:cNvPr>
          <p:cNvSpPr txBox="1"/>
          <p:nvPr/>
        </p:nvSpPr>
        <p:spPr>
          <a:xfrm>
            <a:off x="3825882" y="2783090"/>
            <a:ext cx="1645919" cy="369332"/>
          </a:xfrm>
          <a:prstGeom prst="rect">
            <a:avLst/>
          </a:prstGeom>
          <a:noFill/>
        </p:spPr>
        <p:txBody>
          <a:bodyPr wrap="square" rtlCol="0">
            <a:spAutoFit/>
          </a:bodyPr>
          <a:lstStyle/>
          <a:p>
            <a:r>
              <a:rPr lang="en-US" b="1" dirty="0">
                <a:solidFill>
                  <a:schemeClr val="bg1"/>
                </a:solidFill>
              </a:rPr>
              <a:t>Best Practice</a:t>
            </a:r>
          </a:p>
        </p:txBody>
      </p:sp>
      <p:sp>
        <p:nvSpPr>
          <p:cNvPr id="16" name="TextBox 15">
            <a:extLst>
              <a:ext uri="{FF2B5EF4-FFF2-40B4-BE49-F238E27FC236}">
                <a16:creationId xmlns:a16="http://schemas.microsoft.com/office/drawing/2014/main" id="{D964300D-EE9B-4EAE-8B0B-71CACC0041BC}"/>
              </a:ext>
            </a:extLst>
          </p:cNvPr>
          <p:cNvSpPr txBox="1"/>
          <p:nvPr/>
        </p:nvSpPr>
        <p:spPr>
          <a:xfrm>
            <a:off x="7096533" y="5373653"/>
            <a:ext cx="1645919" cy="369332"/>
          </a:xfrm>
          <a:prstGeom prst="rect">
            <a:avLst/>
          </a:prstGeom>
          <a:noFill/>
        </p:spPr>
        <p:txBody>
          <a:bodyPr wrap="square" rtlCol="0">
            <a:spAutoFit/>
          </a:bodyPr>
          <a:lstStyle/>
          <a:p>
            <a:r>
              <a:rPr lang="en-US" b="1" dirty="0">
                <a:solidFill>
                  <a:schemeClr val="bg1"/>
                </a:solidFill>
              </a:rPr>
              <a:t>Intuitive</a:t>
            </a:r>
          </a:p>
        </p:txBody>
      </p:sp>
      <p:sp>
        <p:nvSpPr>
          <p:cNvPr id="17" name="TextBox 16">
            <a:extLst>
              <a:ext uri="{FF2B5EF4-FFF2-40B4-BE49-F238E27FC236}">
                <a16:creationId xmlns:a16="http://schemas.microsoft.com/office/drawing/2014/main" id="{92F47A7E-7623-4884-AB96-4395CB3A23EE}"/>
              </a:ext>
            </a:extLst>
          </p:cNvPr>
          <p:cNvSpPr txBox="1"/>
          <p:nvPr/>
        </p:nvSpPr>
        <p:spPr>
          <a:xfrm>
            <a:off x="2889563" y="4273384"/>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Hamilton’s </a:t>
            </a:r>
          </a:p>
          <a:p>
            <a:pPr algn="ctr"/>
            <a:r>
              <a:rPr lang="en-US" sz="2000" b="1" i="1" dirty="0">
                <a:solidFill>
                  <a:srgbClr val="FFCC00"/>
                </a:solidFill>
                <a:effectLst>
                  <a:outerShdw blurRad="38100" dist="38100" dir="2700000" algn="tl">
                    <a:srgbClr val="000000">
                      <a:alpha val="43137"/>
                    </a:srgbClr>
                  </a:outerShdw>
                </a:effectLst>
              </a:rPr>
              <a:t>Advocacy</a:t>
            </a:r>
          </a:p>
        </p:txBody>
      </p:sp>
      <p:sp>
        <p:nvSpPr>
          <p:cNvPr id="18" name="TextBox 17">
            <a:extLst>
              <a:ext uri="{FF2B5EF4-FFF2-40B4-BE49-F238E27FC236}">
                <a16:creationId xmlns:a16="http://schemas.microsoft.com/office/drawing/2014/main" id="{EF9C39D6-4F18-46FF-98CC-EAC432391A24}"/>
              </a:ext>
            </a:extLst>
          </p:cNvPr>
          <p:cNvSpPr txBox="1"/>
          <p:nvPr/>
        </p:nvSpPr>
        <p:spPr>
          <a:xfrm>
            <a:off x="3391541" y="3225305"/>
            <a:ext cx="2514600" cy="400110"/>
          </a:xfrm>
          <a:prstGeom prst="rect">
            <a:avLst/>
          </a:prstGeom>
          <a:noFill/>
        </p:spPr>
        <p:txBody>
          <a:bodyPr wrap="square" rtlCol="0">
            <a:spAutoFit/>
          </a:bodyPr>
          <a:lstStyle/>
          <a:p>
            <a:r>
              <a:rPr lang="en-US" sz="2000" b="1" i="1" dirty="0">
                <a:solidFill>
                  <a:srgbClr val="FFCC00"/>
                </a:solidFill>
                <a:effectLst>
                  <a:outerShdw blurRad="38100" dist="38100" dir="2700000" algn="tl">
                    <a:srgbClr val="000000">
                      <a:alpha val="43137"/>
                    </a:srgbClr>
                  </a:outerShdw>
                </a:effectLst>
              </a:rPr>
              <a:t>Majority of Decisions</a:t>
            </a:r>
          </a:p>
        </p:txBody>
      </p:sp>
      <p:sp>
        <p:nvSpPr>
          <p:cNvPr id="19" name="TextBox 18">
            <a:extLst>
              <a:ext uri="{FF2B5EF4-FFF2-40B4-BE49-F238E27FC236}">
                <a16:creationId xmlns:a16="http://schemas.microsoft.com/office/drawing/2014/main" id="{86A04E8F-823A-49FB-B03B-50BAD6669C5D}"/>
              </a:ext>
            </a:extLst>
          </p:cNvPr>
          <p:cNvSpPr txBox="1"/>
          <p:nvPr/>
        </p:nvSpPr>
        <p:spPr>
          <a:xfrm>
            <a:off x="4721381" y="4296241"/>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Lundin’s </a:t>
            </a:r>
          </a:p>
          <a:p>
            <a:pPr algn="ctr"/>
            <a:r>
              <a:rPr lang="en-US" sz="2000" b="1" i="1" dirty="0">
                <a:solidFill>
                  <a:srgbClr val="FFCC00"/>
                </a:solidFill>
                <a:effectLst>
                  <a:outerShdw blurRad="38100" dist="38100" dir="2700000" algn="tl">
                    <a:srgbClr val="000000">
                      <a:alpha val="43137"/>
                    </a:srgbClr>
                  </a:outerShdw>
                </a:effectLst>
              </a:rPr>
              <a:t>Advocacy</a:t>
            </a:r>
          </a:p>
        </p:txBody>
      </p:sp>
      <p:sp>
        <p:nvSpPr>
          <p:cNvPr id="12" name="TextBox 11">
            <a:extLst>
              <a:ext uri="{FF2B5EF4-FFF2-40B4-BE49-F238E27FC236}">
                <a16:creationId xmlns:a16="http://schemas.microsoft.com/office/drawing/2014/main" id="{A2B9796A-3402-4A70-8D3B-75FF6DA91EB4}"/>
              </a:ext>
            </a:extLst>
          </p:cNvPr>
          <p:cNvSpPr txBox="1"/>
          <p:nvPr/>
        </p:nvSpPr>
        <p:spPr>
          <a:xfrm>
            <a:off x="3810000" y="5499593"/>
            <a:ext cx="1465466" cy="523220"/>
          </a:xfrm>
          <a:prstGeom prst="rect">
            <a:avLst/>
          </a:prstGeom>
          <a:noFill/>
        </p:spPr>
        <p:txBody>
          <a:bodyPr wrap="none" rtlCol="0">
            <a:spAutoFit/>
          </a:bodyPr>
          <a:lstStyle/>
          <a:p>
            <a:pPr algn="ctr"/>
            <a:r>
              <a:rPr lang="en-US" sz="2800" dirty="0">
                <a:solidFill>
                  <a:schemeClr val="bg1"/>
                </a:solidFill>
                <a:latin typeface="Calibri" panose="020F0502020204030204" pitchFamily="34" charset="0"/>
                <a:cs typeface="Calibri" panose="020F0502020204030204" pitchFamily="34" charset="0"/>
              </a:rPr>
              <a:t>Dialogue</a:t>
            </a:r>
          </a:p>
        </p:txBody>
      </p:sp>
    </p:spTree>
    <p:extLst>
      <p:ext uri="{BB962C8B-B14F-4D97-AF65-F5344CB8AC3E}">
        <p14:creationId xmlns:p14="http://schemas.microsoft.com/office/powerpoint/2010/main" val="20303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0DE9-2898-472E-A171-7AA8F27E2BA9}"/>
              </a:ext>
            </a:extLst>
          </p:cNvPr>
          <p:cNvSpPr>
            <a:spLocks noGrp="1"/>
          </p:cNvSpPr>
          <p:nvPr>
            <p:ph type="title"/>
          </p:nvPr>
        </p:nvSpPr>
        <p:spPr>
          <a:xfrm>
            <a:off x="381000" y="152400"/>
            <a:ext cx="8382000" cy="1251062"/>
          </a:xfrm>
        </p:spPr>
        <p:txBody>
          <a:bodyPr>
            <a:noAutofit/>
          </a:bodyPr>
          <a:lstStyle/>
          <a:p>
            <a:r>
              <a:rPr lang="en-US" sz="4000" i="1" dirty="0"/>
              <a:t>Design Decisions: Number / Project</a:t>
            </a:r>
          </a:p>
        </p:txBody>
      </p:sp>
      <p:pic>
        <p:nvPicPr>
          <p:cNvPr id="4" name="Picture 3">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b="88195"/>
          <a:stretch/>
        </p:blipFill>
        <p:spPr>
          <a:xfrm>
            <a:off x="914400" y="6157280"/>
            <a:ext cx="7315200" cy="575716"/>
          </a:xfrm>
          <a:prstGeom prst="rect">
            <a:avLst/>
          </a:prstGeom>
        </p:spPr>
      </p:pic>
      <p:pic>
        <p:nvPicPr>
          <p:cNvPr id="11" name="Picture 10">
            <a:extLst>
              <a:ext uri="{FF2B5EF4-FFF2-40B4-BE49-F238E27FC236}">
                <a16:creationId xmlns:a16="http://schemas.microsoft.com/office/drawing/2014/main" id="{6A72C224-3AD9-47D4-ACC3-C7D9FE545F02}"/>
              </a:ext>
            </a:extLst>
          </p:cNvPr>
          <p:cNvPicPr>
            <a:picLocks noChangeAspect="1"/>
          </p:cNvPicPr>
          <p:nvPr/>
        </p:nvPicPr>
        <p:blipFill rotWithShape="1">
          <a:blip r:embed="rId3">
            <a:extLst>
              <a:ext uri="{28A0092B-C50C-407E-A947-70E740481C1C}">
                <a14:useLocalDpi xmlns:a14="http://schemas.microsoft.com/office/drawing/2010/main" val="0"/>
              </a:ext>
            </a:extLst>
          </a:blip>
          <a:srcRect t="7812"/>
          <a:stretch/>
        </p:blipFill>
        <p:spPr>
          <a:xfrm>
            <a:off x="914400" y="1676400"/>
            <a:ext cx="7315200" cy="4495800"/>
          </a:xfrm>
          <a:prstGeom prst="rect">
            <a:avLst/>
          </a:prstGeom>
        </p:spPr>
      </p:pic>
      <p:sp>
        <p:nvSpPr>
          <p:cNvPr id="14" name="TextBox 13">
            <a:extLst>
              <a:ext uri="{FF2B5EF4-FFF2-40B4-BE49-F238E27FC236}">
                <a16:creationId xmlns:a16="http://schemas.microsoft.com/office/drawing/2014/main" id="{186FEB47-CF6C-4B01-AB18-0AC83A88CBF4}"/>
              </a:ext>
            </a:extLst>
          </p:cNvPr>
          <p:cNvSpPr txBox="1"/>
          <p:nvPr/>
        </p:nvSpPr>
        <p:spPr>
          <a:xfrm>
            <a:off x="984563" y="5373653"/>
            <a:ext cx="1905000" cy="369332"/>
          </a:xfrm>
          <a:prstGeom prst="rect">
            <a:avLst/>
          </a:prstGeom>
          <a:noFill/>
        </p:spPr>
        <p:txBody>
          <a:bodyPr wrap="square" rtlCol="0">
            <a:spAutoFit/>
          </a:bodyPr>
          <a:lstStyle/>
          <a:p>
            <a:r>
              <a:rPr lang="en-US" b="1" dirty="0">
                <a:solidFill>
                  <a:schemeClr val="bg1"/>
                </a:solidFill>
              </a:rPr>
              <a:t>Evidence-Based</a:t>
            </a:r>
          </a:p>
        </p:txBody>
      </p:sp>
      <p:sp>
        <p:nvSpPr>
          <p:cNvPr id="15" name="TextBox 14">
            <a:extLst>
              <a:ext uri="{FF2B5EF4-FFF2-40B4-BE49-F238E27FC236}">
                <a16:creationId xmlns:a16="http://schemas.microsoft.com/office/drawing/2014/main" id="{3AB22015-0884-4DDE-9295-F457C7392624}"/>
              </a:ext>
            </a:extLst>
          </p:cNvPr>
          <p:cNvSpPr txBox="1"/>
          <p:nvPr/>
        </p:nvSpPr>
        <p:spPr>
          <a:xfrm>
            <a:off x="3825882" y="2783090"/>
            <a:ext cx="1645919" cy="369332"/>
          </a:xfrm>
          <a:prstGeom prst="rect">
            <a:avLst/>
          </a:prstGeom>
          <a:noFill/>
        </p:spPr>
        <p:txBody>
          <a:bodyPr wrap="square" rtlCol="0">
            <a:spAutoFit/>
          </a:bodyPr>
          <a:lstStyle/>
          <a:p>
            <a:r>
              <a:rPr lang="en-US" b="1" dirty="0">
                <a:solidFill>
                  <a:schemeClr val="bg1"/>
                </a:solidFill>
              </a:rPr>
              <a:t>Best Practice</a:t>
            </a:r>
          </a:p>
        </p:txBody>
      </p:sp>
      <p:sp>
        <p:nvSpPr>
          <p:cNvPr id="16" name="TextBox 15">
            <a:extLst>
              <a:ext uri="{FF2B5EF4-FFF2-40B4-BE49-F238E27FC236}">
                <a16:creationId xmlns:a16="http://schemas.microsoft.com/office/drawing/2014/main" id="{D964300D-EE9B-4EAE-8B0B-71CACC0041BC}"/>
              </a:ext>
            </a:extLst>
          </p:cNvPr>
          <p:cNvSpPr txBox="1"/>
          <p:nvPr/>
        </p:nvSpPr>
        <p:spPr>
          <a:xfrm>
            <a:off x="7096533" y="5373653"/>
            <a:ext cx="1645919" cy="369332"/>
          </a:xfrm>
          <a:prstGeom prst="rect">
            <a:avLst/>
          </a:prstGeom>
          <a:noFill/>
        </p:spPr>
        <p:txBody>
          <a:bodyPr wrap="square" rtlCol="0">
            <a:spAutoFit/>
          </a:bodyPr>
          <a:lstStyle/>
          <a:p>
            <a:r>
              <a:rPr lang="en-US" b="1" dirty="0">
                <a:solidFill>
                  <a:schemeClr val="bg1"/>
                </a:solidFill>
              </a:rPr>
              <a:t>Intuitive</a:t>
            </a:r>
          </a:p>
        </p:txBody>
      </p:sp>
      <p:sp>
        <p:nvSpPr>
          <p:cNvPr id="17" name="TextBox 16">
            <a:extLst>
              <a:ext uri="{FF2B5EF4-FFF2-40B4-BE49-F238E27FC236}">
                <a16:creationId xmlns:a16="http://schemas.microsoft.com/office/drawing/2014/main" id="{92F47A7E-7623-4884-AB96-4395CB3A23EE}"/>
              </a:ext>
            </a:extLst>
          </p:cNvPr>
          <p:cNvSpPr txBox="1"/>
          <p:nvPr/>
        </p:nvSpPr>
        <p:spPr>
          <a:xfrm>
            <a:off x="2889563" y="4273384"/>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Hamilton’s </a:t>
            </a:r>
          </a:p>
          <a:p>
            <a:pPr algn="ctr"/>
            <a:r>
              <a:rPr lang="en-US" sz="2000" b="1" i="1" dirty="0">
                <a:solidFill>
                  <a:srgbClr val="FFCC00"/>
                </a:solidFill>
                <a:effectLst>
                  <a:outerShdw blurRad="38100" dist="38100" dir="2700000" algn="tl">
                    <a:srgbClr val="000000">
                      <a:alpha val="43137"/>
                    </a:srgbClr>
                  </a:outerShdw>
                </a:effectLst>
              </a:rPr>
              <a:t>Advocacy</a:t>
            </a:r>
          </a:p>
        </p:txBody>
      </p:sp>
      <p:sp>
        <p:nvSpPr>
          <p:cNvPr id="18" name="TextBox 17">
            <a:extLst>
              <a:ext uri="{FF2B5EF4-FFF2-40B4-BE49-F238E27FC236}">
                <a16:creationId xmlns:a16="http://schemas.microsoft.com/office/drawing/2014/main" id="{EF9C39D6-4F18-46FF-98CC-EAC432391A24}"/>
              </a:ext>
            </a:extLst>
          </p:cNvPr>
          <p:cNvSpPr txBox="1"/>
          <p:nvPr/>
        </p:nvSpPr>
        <p:spPr>
          <a:xfrm>
            <a:off x="3391541" y="3225305"/>
            <a:ext cx="2514600" cy="400110"/>
          </a:xfrm>
          <a:prstGeom prst="rect">
            <a:avLst/>
          </a:prstGeom>
          <a:noFill/>
        </p:spPr>
        <p:txBody>
          <a:bodyPr wrap="square" rtlCol="0">
            <a:spAutoFit/>
          </a:bodyPr>
          <a:lstStyle/>
          <a:p>
            <a:r>
              <a:rPr lang="en-US" sz="2000" b="1" i="1" dirty="0">
                <a:solidFill>
                  <a:srgbClr val="FFCC00"/>
                </a:solidFill>
                <a:effectLst>
                  <a:outerShdw blurRad="38100" dist="38100" dir="2700000" algn="tl">
                    <a:srgbClr val="000000">
                      <a:alpha val="43137"/>
                    </a:srgbClr>
                  </a:outerShdw>
                </a:effectLst>
              </a:rPr>
              <a:t>Majority of Decisions</a:t>
            </a:r>
          </a:p>
        </p:txBody>
      </p:sp>
      <p:sp>
        <p:nvSpPr>
          <p:cNvPr id="19" name="TextBox 18">
            <a:extLst>
              <a:ext uri="{FF2B5EF4-FFF2-40B4-BE49-F238E27FC236}">
                <a16:creationId xmlns:a16="http://schemas.microsoft.com/office/drawing/2014/main" id="{86A04E8F-823A-49FB-B03B-50BAD6669C5D}"/>
              </a:ext>
            </a:extLst>
          </p:cNvPr>
          <p:cNvSpPr txBox="1"/>
          <p:nvPr/>
        </p:nvSpPr>
        <p:spPr>
          <a:xfrm>
            <a:off x="4721381" y="4296241"/>
            <a:ext cx="1676400" cy="707886"/>
          </a:xfrm>
          <a:prstGeom prst="rect">
            <a:avLst/>
          </a:prstGeom>
          <a:noFill/>
        </p:spPr>
        <p:txBody>
          <a:bodyPr wrap="square" rtlCol="0">
            <a:spAutoFit/>
          </a:bodyPr>
          <a:lstStyle/>
          <a:p>
            <a:pPr algn="ctr"/>
            <a:r>
              <a:rPr lang="en-US" sz="2000" b="1" i="1" dirty="0">
                <a:solidFill>
                  <a:srgbClr val="FFCC00"/>
                </a:solidFill>
                <a:effectLst>
                  <a:outerShdw blurRad="38100" dist="38100" dir="2700000" algn="tl">
                    <a:srgbClr val="000000">
                      <a:alpha val="43137"/>
                    </a:srgbClr>
                  </a:outerShdw>
                </a:effectLst>
              </a:rPr>
              <a:t>Lundin’s </a:t>
            </a:r>
          </a:p>
          <a:p>
            <a:pPr algn="ctr"/>
            <a:r>
              <a:rPr lang="en-US" sz="2000" b="1" i="1" dirty="0">
                <a:solidFill>
                  <a:srgbClr val="FFCC00"/>
                </a:solidFill>
                <a:effectLst>
                  <a:outerShdw blurRad="38100" dist="38100" dir="2700000" algn="tl">
                    <a:srgbClr val="000000">
                      <a:alpha val="43137"/>
                    </a:srgbClr>
                  </a:outerShdw>
                </a:effectLst>
              </a:rPr>
              <a:t>Advocacy</a:t>
            </a:r>
          </a:p>
        </p:txBody>
      </p:sp>
      <p:sp>
        <p:nvSpPr>
          <p:cNvPr id="20" name="TextBox 19">
            <a:extLst>
              <a:ext uri="{FF2B5EF4-FFF2-40B4-BE49-F238E27FC236}">
                <a16:creationId xmlns:a16="http://schemas.microsoft.com/office/drawing/2014/main" id="{B9762846-198B-437F-AB23-86AA5C4FBD4B}"/>
              </a:ext>
            </a:extLst>
          </p:cNvPr>
          <p:cNvSpPr txBox="1"/>
          <p:nvPr/>
        </p:nvSpPr>
        <p:spPr>
          <a:xfrm>
            <a:off x="3207927" y="5522893"/>
            <a:ext cx="2964273" cy="954107"/>
          </a:xfrm>
          <a:prstGeom prst="rect">
            <a:avLst/>
          </a:prstGeom>
          <a:noFill/>
        </p:spPr>
        <p:txBody>
          <a:bodyPr wrap="none" rtlCol="0">
            <a:spAutoFit/>
          </a:bodyPr>
          <a:lstStyle/>
          <a:p>
            <a:pPr algn="ctr"/>
            <a:r>
              <a:rPr lang="en-US" sz="2800" dirty="0">
                <a:solidFill>
                  <a:schemeClr val="bg1"/>
                </a:solidFill>
                <a:latin typeface="Calibri" panose="020F0502020204030204" pitchFamily="34" charset="0"/>
                <a:cs typeface="Calibri" panose="020F0502020204030204" pitchFamily="34" charset="0"/>
              </a:rPr>
              <a:t>Our 2019 Thinking:</a:t>
            </a:r>
          </a:p>
          <a:p>
            <a:pPr algn="ctr"/>
            <a:r>
              <a:rPr lang="en-US" sz="2800" dirty="0">
                <a:solidFill>
                  <a:schemeClr val="bg1"/>
                </a:solidFill>
                <a:latin typeface="Calibri" panose="020F0502020204030204" pitchFamily="34" charset="0"/>
                <a:cs typeface="Calibri" panose="020F0502020204030204" pitchFamily="34" charset="0"/>
              </a:rPr>
              <a:t>Agreement!</a:t>
            </a:r>
          </a:p>
        </p:txBody>
      </p:sp>
      <p:sp>
        <p:nvSpPr>
          <p:cNvPr id="21" name="Oval 20">
            <a:extLst>
              <a:ext uri="{FF2B5EF4-FFF2-40B4-BE49-F238E27FC236}">
                <a16:creationId xmlns:a16="http://schemas.microsoft.com/office/drawing/2014/main" id="{BCB80962-F4A4-4694-BDC1-04E4448B16CA}"/>
              </a:ext>
            </a:extLst>
          </p:cNvPr>
          <p:cNvSpPr/>
          <p:nvPr/>
        </p:nvSpPr>
        <p:spPr>
          <a:xfrm>
            <a:off x="3354082" y="5999946"/>
            <a:ext cx="2552059" cy="5114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52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nvPr>
        </p:nvSpPr>
        <p:spPr>
          <a:xfrm>
            <a:off x="685800" y="152400"/>
            <a:ext cx="5791200" cy="1143000"/>
          </a:xfrm>
        </p:spPr>
        <p:txBody>
          <a:bodyPr>
            <a:normAutofit/>
          </a:bodyPr>
          <a:lstStyle/>
          <a:p>
            <a:r>
              <a:rPr lang="en-US" i="1" dirty="0">
                <a:solidFill>
                  <a:srgbClr val="FFC000"/>
                </a:solidFill>
                <a:effectLst>
                  <a:outerShdw blurRad="38100" dist="38100" dir="2700000" algn="tl">
                    <a:srgbClr val="000000">
                      <a:alpha val="43137"/>
                    </a:srgbClr>
                  </a:outerShdw>
                </a:effectLst>
              </a:rPr>
              <a:t>Knowledge in Practice</a:t>
            </a:r>
          </a:p>
        </p:txBody>
      </p:sp>
      <p:sp>
        <p:nvSpPr>
          <p:cNvPr id="6" name="TextBox 5"/>
          <p:cNvSpPr txBox="1"/>
          <p:nvPr/>
        </p:nvSpPr>
        <p:spPr>
          <a:xfrm>
            <a:off x="1600492" y="6324600"/>
            <a:ext cx="6095708" cy="338554"/>
          </a:xfrm>
          <a:prstGeom prst="rect">
            <a:avLst/>
          </a:prstGeom>
          <a:noFill/>
        </p:spPr>
        <p:txBody>
          <a:bodyPr wrap="none" rtlCol="0">
            <a:spAutoFit/>
          </a:bodyPr>
          <a:lstStyle/>
          <a:p>
            <a:r>
              <a:rPr lang="en-US" sz="1600" i="1" dirty="0"/>
              <a:t>Adapted from </a:t>
            </a:r>
            <a:r>
              <a:rPr lang="en-US" sz="1600" i="1" dirty="0" err="1"/>
              <a:t>S.Lundin</a:t>
            </a:r>
            <a:r>
              <a:rPr lang="en-US" sz="1600" i="1" dirty="0"/>
              <a:t>, 2015 PhD Thesis, Chalmers Technical University</a:t>
            </a:r>
          </a:p>
        </p:txBody>
      </p:sp>
      <p:sp>
        <p:nvSpPr>
          <p:cNvPr id="7" name="Rectangle 6"/>
          <p:cNvSpPr/>
          <p:nvPr/>
        </p:nvSpPr>
        <p:spPr>
          <a:xfrm>
            <a:off x="2971800" y="17526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Evidence</a:t>
            </a:r>
          </a:p>
        </p:txBody>
      </p:sp>
      <p:sp>
        <p:nvSpPr>
          <p:cNvPr id="8" name="Rectangle 7"/>
          <p:cNvSpPr/>
          <p:nvPr/>
        </p:nvSpPr>
        <p:spPr>
          <a:xfrm>
            <a:off x="2971800" y="26670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Best Practice</a:t>
            </a:r>
          </a:p>
        </p:txBody>
      </p:sp>
      <p:sp>
        <p:nvSpPr>
          <p:cNvPr id="9" name="Rectangle 8"/>
          <p:cNvSpPr/>
          <p:nvPr/>
        </p:nvSpPr>
        <p:spPr>
          <a:xfrm>
            <a:off x="2971800" y="35814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Ordinary Practice</a:t>
            </a:r>
          </a:p>
        </p:txBody>
      </p:sp>
      <p:sp>
        <p:nvSpPr>
          <p:cNvPr id="10" name="Rectangle 9"/>
          <p:cNvSpPr/>
          <p:nvPr/>
        </p:nvSpPr>
        <p:spPr>
          <a:xfrm>
            <a:off x="2971800" y="44958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Intuition</a:t>
            </a:r>
          </a:p>
        </p:txBody>
      </p:sp>
      <p:sp>
        <p:nvSpPr>
          <p:cNvPr id="11" name="Rectangle 10"/>
          <p:cNvSpPr/>
          <p:nvPr/>
        </p:nvSpPr>
        <p:spPr>
          <a:xfrm>
            <a:off x="2971800" y="54102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Arbitrary Choice</a:t>
            </a:r>
          </a:p>
        </p:txBody>
      </p:sp>
      <p:sp>
        <p:nvSpPr>
          <p:cNvPr id="12" name="Rectangle 11"/>
          <p:cNvSpPr/>
          <p:nvPr/>
        </p:nvSpPr>
        <p:spPr>
          <a:xfrm>
            <a:off x="2895600" y="1676400"/>
            <a:ext cx="3657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09600" y="3505200"/>
            <a:ext cx="76962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1752600"/>
            <a:ext cx="2133600" cy="646331"/>
          </a:xfrm>
          <a:prstGeom prst="rect">
            <a:avLst/>
          </a:prstGeom>
          <a:noFill/>
        </p:spPr>
        <p:txBody>
          <a:bodyPr wrap="square" rtlCol="0">
            <a:spAutoFit/>
          </a:bodyPr>
          <a:lstStyle/>
          <a:p>
            <a:pPr algn="r"/>
            <a:r>
              <a:rPr lang="en-US" dirty="0"/>
              <a:t>Conscious/reflective knowledge</a:t>
            </a:r>
          </a:p>
        </p:txBody>
      </p:sp>
      <p:sp>
        <p:nvSpPr>
          <p:cNvPr id="18" name="TextBox 17"/>
          <p:cNvSpPr txBox="1"/>
          <p:nvPr/>
        </p:nvSpPr>
        <p:spPr>
          <a:xfrm>
            <a:off x="685800" y="2667000"/>
            <a:ext cx="2133600" cy="646331"/>
          </a:xfrm>
          <a:prstGeom prst="rect">
            <a:avLst/>
          </a:prstGeom>
          <a:noFill/>
        </p:spPr>
        <p:txBody>
          <a:bodyPr wrap="square" rtlCol="0">
            <a:spAutoFit/>
          </a:bodyPr>
          <a:lstStyle/>
          <a:p>
            <a:pPr algn="r"/>
            <a:r>
              <a:rPr lang="en-US" dirty="0"/>
              <a:t>Accepted/consensus knowledge</a:t>
            </a:r>
          </a:p>
        </p:txBody>
      </p:sp>
      <p:sp>
        <p:nvSpPr>
          <p:cNvPr id="19" name="TextBox 18"/>
          <p:cNvSpPr txBox="1"/>
          <p:nvPr/>
        </p:nvSpPr>
        <p:spPr>
          <a:xfrm>
            <a:off x="685800" y="3620869"/>
            <a:ext cx="2133600" cy="646331"/>
          </a:xfrm>
          <a:prstGeom prst="rect">
            <a:avLst/>
          </a:prstGeom>
          <a:noFill/>
        </p:spPr>
        <p:txBody>
          <a:bodyPr wrap="square" rtlCol="0">
            <a:spAutoFit/>
          </a:bodyPr>
          <a:lstStyle/>
          <a:p>
            <a:pPr algn="r"/>
            <a:r>
              <a:rPr lang="en-US" dirty="0"/>
              <a:t>Experience based personal knowledge</a:t>
            </a:r>
          </a:p>
        </p:txBody>
      </p:sp>
      <p:sp>
        <p:nvSpPr>
          <p:cNvPr id="20" name="TextBox 19"/>
          <p:cNvSpPr txBox="1"/>
          <p:nvPr/>
        </p:nvSpPr>
        <p:spPr>
          <a:xfrm>
            <a:off x="609600" y="5449669"/>
            <a:ext cx="2133600" cy="646331"/>
          </a:xfrm>
          <a:prstGeom prst="rect">
            <a:avLst/>
          </a:prstGeom>
          <a:noFill/>
        </p:spPr>
        <p:txBody>
          <a:bodyPr wrap="square" rtlCol="0">
            <a:spAutoFit/>
          </a:bodyPr>
          <a:lstStyle/>
          <a:p>
            <a:pPr algn="r"/>
            <a:r>
              <a:rPr lang="en-US" dirty="0"/>
              <a:t>Subjective, random, uninformed</a:t>
            </a:r>
          </a:p>
        </p:txBody>
      </p:sp>
      <p:sp>
        <p:nvSpPr>
          <p:cNvPr id="21" name="TextBox 20"/>
          <p:cNvSpPr txBox="1"/>
          <p:nvPr/>
        </p:nvSpPr>
        <p:spPr>
          <a:xfrm>
            <a:off x="304800" y="4495800"/>
            <a:ext cx="2514600" cy="646331"/>
          </a:xfrm>
          <a:prstGeom prst="rect">
            <a:avLst/>
          </a:prstGeom>
          <a:noFill/>
        </p:spPr>
        <p:txBody>
          <a:bodyPr wrap="square" rtlCol="0">
            <a:spAutoFit/>
          </a:bodyPr>
          <a:lstStyle/>
          <a:p>
            <a:pPr algn="r"/>
            <a:r>
              <a:rPr lang="en-US" dirty="0"/>
              <a:t>Personal unconscious, unreflective knowledge</a:t>
            </a:r>
          </a:p>
        </p:txBody>
      </p:sp>
      <p:sp>
        <p:nvSpPr>
          <p:cNvPr id="22" name="TextBox 21"/>
          <p:cNvSpPr txBox="1"/>
          <p:nvPr/>
        </p:nvSpPr>
        <p:spPr>
          <a:xfrm>
            <a:off x="6781800" y="2209800"/>
            <a:ext cx="2133600" cy="830997"/>
          </a:xfrm>
          <a:prstGeom prst="rect">
            <a:avLst/>
          </a:prstGeom>
          <a:noFill/>
        </p:spPr>
        <p:txBody>
          <a:bodyPr wrap="square" rtlCol="0">
            <a:spAutoFit/>
          </a:bodyPr>
          <a:lstStyle/>
          <a:p>
            <a:r>
              <a:rPr lang="en-US" sz="2400" b="1" dirty="0"/>
              <a:t>Shared knowledge</a:t>
            </a:r>
          </a:p>
        </p:txBody>
      </p:sp>
      <p:sp>
        <p:nvSpPr>
          <p:cNvPr id="24" name="TextBox 23"/>
          <p:cNvSpPr txBox="1"/>
          <p:nvPr/>
        </p:nvSpPr>
        <p:spPr>
          <a:xfrm>
            <a:off x="6781800" y="4038600"/>
            <a:ext cx="2133600" cy="830997"/>
          </a:xfrm>
          <a:prstGeom prst="rect">
            <a:avLst/>
          </a:prstGeom>
          <a:noFill/>
        </p:spPr>
        <p:txBody>
          <a:bodyPr wrap="square" rtlCol="0">
            <a:spAutoFit/>
          </a:bodyPr>
          <a:lstStyle/>
          <a:p>
            <a:r>
              <a:rPr lang="en-US" sz="2400" b="1" dirty="0"/>
              <a:t>Personal knowledge</a:t>
            </a:r>
          </a:p>
        </p:txBody>
      </p:sp>
      <p:cxnSp>
        <p:nvCxnSpPr>
          <p:cNvPr id="25" name="Straight Connector 24">
            <a:extLst>
              <a:ext uri="{FF2B5EF4-FFF2-40B4-BE49-F238E27FC236}">
                <a16:creationId xmlns:a16="http://schemas.microsoft.com/office/drawing/2014/main" id="{3B9C334C-4F8C-4D94-BE0B-25D996C85923}"/>
              </a:ext>
            </a:extLst>
          </p:cNvPr>
          <p:cNvCxnSpPr/>
          <p:nvPr/>
        </p:nvCxnSpPr>
        <p:spPr>
          <a:xfrm>
            <a:off x="609600" y="5334000"/>
            <a:ext cx="76962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49E9714-53AC-48C4-BEEB-4BAA7755B778}"/>
              </a:ext>
            </a:extLst>
          </p:cNvPr>
          <p:cNvSpPr txBox="1"/>
          <p:nvPr/>
        </p:nvSpPr>
        <p:spPr>
          <a:xfrm>
            <a:off x="6781800" y="5493603"/>
            <a:ext cx="2133600" cy="830997"/>
          </a:xfrm>
          <a:prstGeom prst="rect">
            <a:avLst/>
          </a:prstGeom>
          <a:noFill/>
        </p:spPr>
        <p:txBody>
          <a:bodyPr wrap="square" rtlCol="0">
            <a:spAutoFit/>
          </a:bodyPr>
          <a:lstStyle/>
          <a:p>
            <a:r>
              <a:rPr lang="en-US" sz="2400" b="1" dirty="0"/>
              <a:t>Absence of knowledge</a:t>
            </a:r>
          </a:p>
        </p:txBody>
      </p:sp>
    </p:spTree>
    <p:extLst>
      <p:ext uri="{BB962C8B-B14F-4D97-AF65-F5344CB8AC3E}">
        <p14:creationId xmlns:p14="http://schemas.microsoft.com/office/powerpoint/2010/main" val="176678814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1602</TotalTime>
  <Words>1273</Words>
  <Application>Microsoft Office PowerPoint</Application>
  <PresentationFormat>On-screen Show (4:3)</PresentationFormat>
  <Paragraphs>194</Paragraphs>
  <Slides>20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Narrow</vt:lpstr>
      <vt:lpstr>Calibri</vt:lpstr>
      <vt:lpstr>Corbel</vt:lpstr>
      <vt:lpstr>Symbol</vt:lpstr>
      <vt:lpstr>Times</vt:lpstr>
      <vt:lpstr>Trebuchet MS</vt:lpstr>
      <vt:lpstr>Wingdings</vt:lpstr>
      <vt:lpstr>Wingdings 2</vt:lpstr>
      <vt:lpstr>Wingdings 3</vt:lpstr>
      <vt:lpstr>Module</vt:lpstr>
      <vt:lpstr>The Role of Intuition in Evidence-Based Design  European Healthcare Design Conference, 17-19 June 2019, London</vt:lpstr>
      <vt:lpstr>PowerPoint Presentation</vt:lpstr>
      <vt:lpstr>PowerPoint Presentation</vt:lpstr>
      <vt:lpstr>PowerPoint Presentation</vt:lpstr>
      <vt:lpstr>What is Evidence-Based Design?</vt:lpstr>
      <vt:lpstr>Design Decisions: Number / Project</vt:lpstr>
      <vt:lpstr>Design Decisions: Number / Project</vt:lpstr>
      <vt:lpstr>Design Decisions: Number / Project</vt:lpstr>
      <vt:lpstr>Knowledge in Practice</vt:lpstr>
      <vt:lpstr>What Is Increased Rigor in Design?</vt:lpstr>
      <vt:lpstr>Intuition &amp; Creativity</vt:lpstr>
      <vt:lpstr>PowerPoint Presentation</vt:lpstr>
      <vt:lpstr>Östra</vt:lpstr>
      <vt:lpstr>Parable: Blind Men &amp; the Elephant</vt:lpstr>
      <vt:lpstr>Parable: Blind Men &amp; the Elephant</vt:lpstr>
      <vt:lpstr>PowerPoint Presentation</vt:lpstr>
      <vt:lpstr>PowerPoint Presentation</vt:lpstr>
      <vt:lpstr>Where is the Art?</vt:lpstr>
      <vt:lpstr>Discussion</vt:lpstr>
      <vt:lpstr>PowerPoint Presentation</vt:lpstr>
    </vt:vector>
  </TitlesOfParts>
  <Company>5HV8RG1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khamilton</dc:creator>
  <cp:lastModifiedBy>Hamilton, Daniel K</cp:lastModifiedBy>
  <cp:revision>117</cp:revision>
  <cp:lastPrinted>2015-09-06T19:14:53Z</cp:lastPrinted>
  <dcterms:created xsi:type="dcterms:W3CDTF">2010-04-14T20:33:15Z</dcterms:created>
  <dcterms:modified xsi:type="dcterms:W3CDTF">2019-06-09T21:16:10Z</dcterms:modified>
</cp:coreProperties>
</file>